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08" r:id="rId4"/>
    <p:sldId id="295" r:id="rId5"/>
    <p:sldId id="297" r:id="rId6"/>
    <p:sldId id="296" r:id="rId7"/>
    <p:sldId id="298" r:id="rId8"/>
    <p:sldId id="300" r:id="rId9"/>
    <p:sldId id="299" r:id="rId10"/>
    <p:sldId id="302" r:id="rId11"/>
    <p:sldId id="303" r:id="rId12"/>
    <p:sldId id="301" r:id="rId13"/>
    <p:sldId id="304" r:id="rId14"/>
    <p:sldId id="306" r:id="rId15"/>
    <p:sldId id="307" r:id="rId16"/>
    <p:sldId id="279" r:id="rId17"/>
    <p:sldId id="294" r:id="rId18"/>
    <p:sldId id="265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93"/>
    <p:restoredTop sz="94681"/>
  </p:normalViewPr>
  <p:slideViewPr>
    <p:cSldViewPr snapToGrid="0" snapToObjects="1">
      <p:cViewPr varScale="1">
        <p:scale>
          <a:sx n="91" d="100"/>
          <a:sy n="91" d="100"/>
        </p:scale>
        <p:origin x="2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6952-1FC8-0343-AB6B-4B3E2F1A326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5BC05-D69E-6D48-86DB-4CC70BC70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86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1ACD9-71E7-0B45-96EB-ECEC6E8A33AF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41A64-6227-034B-A225-A8F5410B8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57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04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4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95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5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8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47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86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3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4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6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8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57A2D-7FF4-5744-8E72-AF4639632AB7}" type="datetimeFigureOut">
              <a:rPr lang="en-GB" smtClean="0"/>
              <a:t>04/07/2019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73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www.ensembl.org/Mus_muscul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software.broadinstitute.org/software/igv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emea.illumina.com/content/dam/illumina-marketing/documents/applications/ngs-library-prep/for-all-you-seq-rna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731483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62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Depth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5257031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3535" y="3996768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334608" y="3309579"/>
            <a:ext cx="181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 Choice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A932E0-0829-FB44-93CC-4536BBB0AD76}"/>
              </a:ext>
            </a:extLst>
          </p:cNvPr>
          <p:cNvSpPr txBox="1"/>
          <p:nvPr/>
        </p:nvSpPr>
        <p:spPr>
          <a:xfrm>
            <a:off x="403458" y="4184836"/>
            <a:ext cx="965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NextSeq</a:t>
            </a:r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8647B7F-668C-B245-9E95-8B349ADB1966}"/>
              </a:ext>
            </a:extLst>
          </p:cNvPr>
          <p:cNvSpPr txBox="1"/>
          <p:nvPr/>
        </p:nvSpPr>
        <p:spPr>
          <a:xfrm>
            <a:off x="461791" y="4897525"/>
            <a:ext cx="212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400M Reads Per Run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FAF4D6C-CFF5-5A45-B51A-91F9E58469BA}"/>
              </a:ext>
            </a:extLst>
          </p:cNvPr>
          <p:cNvSpPr txBox="1"/>
          <p:nvPr/>
        </p:nvSpPr>
        <p:spPr>
          <a:xfrm>
            <a:off x="5812264" y="1270813"/>
            <a:ext cx="4535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prep includes a sample index, so multiple samples can be sequenced on the same run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34B01-B2D9-6349-ABFE-825B836474D5}"/>
              </a:ext>
            </a:extLst>
          </p:cNvPr>
          <p:cNvSpPr txBox="1"/>
          <p:nvPr/>
        </p:nvSpPr>
        <p:spPr>
          <a:xfrm>
            <a:off x="3358803" y="3900837"/>
            <a:ext cx="3685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Samples = ~40M reads per sample</a:t>
            </a:r>
          </a:p>
          <a:p>
            <a:endParaRPr lang="en-US" dirty="0"/>
          </a:p>
          <a:p>
            <a:r>
              <a:rPr lang="en-US" dirty="0"/>
              <a:t>20 Samples = ~20M reads per sample</a:t>
            </a:r>
          </a:p>
          <a:p>
            <a:endParaRPr lang="en-US" dirty="0"/>
          </a:p>
          <a:p>
            <a:r>
              <a:rPr lang="en-US" dirty="0"/>
              <a:t>30 Samples = ~13M reads per sample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33EFD49-072B-6D4A-84C2-727D34803499}"/>
              </a:ext>
            </a:extLst>
          </p:cNvPr>
          <p:cNvSpPr txBox="1"/>
          <p:nvPr/>
        </p:nvSpPr>
        <p:spPr>
          <a:xfrm>
            <a:off x="5788059" y="2334502"/>
            <a:ext cx="452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 transcriptome analysis </a:t>
            </a:r>
            <a:r>
              <a:rPr lang="en-US" b="1" dirty="0"/>
              <a:t>30-60M</a:t>
            </a:r>
            <a:r>
              <a:rPr lang="en-US" dirty="0"/>
              <a:t> reads</a:t>
            </a:r>
          </a:p>
          <a:p>
            <a:r>
              <a:rPr lang="en-US" dirty="0"/>
              <a:t>In depth transcriptome analysis </a:t>
            </a:r>
            <a:r>
              <a:rPr lang="en-US" b="1" dirty="0"/>
              <a:t>100-200</a:t>
            </a:r>
            <a:r>
              <a:rPr lang="en-US" dirty="0"/>
              <a:t> reads</a:t>
            </a:r>
          </a:p>
        </p:txBody>
      </p:sp>
    </p:spTree>
    <p:extLst>
      <p:ext uri="{BB962C8B-B14F-4D97-AF65-F5344CB8AC3E}">
        <p14:creationId xmlns:p14="http://schemas.microsoft.com/office/powerpoint/2010/main" val="1742831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Sequencer Output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11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6337685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39842" y="1876691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5557007" y="1488232"/>
            <a:ext cx="826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Sequencer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F6336B44-46C4-8F42-8648-869CAA11BE84}"/>
              </a:ext>
            </a:extLst>
          </p:cNvPr>
          <p:cNvSpPr>
            <a:spLocks noChangeAspect="1"/>
          </p:cNvSpPr>
          <p:nvPr/>
        </p:nvSpPr>
        <p:spPr>
          <a:xfrm>
            <a:off x="5211361" y="2147176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5809F2A-45A3-9647-A19F-5622E27C9D10}"/>
              </a:ext>
            </a:extLst>
          </p:cNvPr>
          <p:cNvSpPr txBox="1"/>
          <p:nvPr/>
        </p:nvSpPr>
        <p:spPr>
          <a:xfrm>
            <a:off x="4960032" y="4166843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</a:t>
            </a:r>
            <a:r>
              <a:rPr lang="en-GB" b="1" dirty="0">
                <a:solidFill>
                  <a:srgbClr val="7030A0"/>
                </a:solidFill>
                <a:latin typeface="Courier" pitchFamily="2" charset="0"/>
              </a:rPr>
              <a:t>C</a:t>
            </a:r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</a:t>
            </a:r>
            <a:r>
              <a:rPr lang="en-GB" b="1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JJJJJJJJ&lt;JJJJJJJJF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A0FD-B7FD-DF49-8DDD-C0F67BADF6E2}"/>
              </a:ext>
            </a:extLst>
          </p:cNvPr>
          <p:cNvSpPr txBox="1"/>
          <p:nvPr/>
        </p:nvSpPr>
        <p:spPr>
          <a:xfrm>
            <a:off x="177319" y="3151342"/>
            <a:ext cx="3572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FASTQ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millions of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read represented by 4 lines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7729B4B-0620-274D-8E98-FE9D00347CD1}"/>
              </a:ext>
            </a:extLst>
          </p:cNvPr>
          <p:cNvSpPr txBox="1"/>
          <p:nvPr/>
        </p:nvSpPr>
        <p:spPr>
          <a:xfrm>
            <a:off x="3419988" y="5699824"/>
            <a:ext cx="1098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Separator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2B3B6ED-A0E1-AA43-9792-20B5CD88263F}"/>
              </a:ext>
            </a:extLst>
          </p:cNvPr>
          <p:cNvCxnSpPr>
            <a:cxnSpLocks/>
            <a:stCxn id="78" idx="3"/>
          </p:cNvCxnSpPr>
          <p:nvPr/>
        </p:nvCxnSpPr>
        <p:spPr>
          <a:xfrm flipV="1">
            <a:off x="4518879" y="4914810"/>
            <a:ext cx="457751" cy="9696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FC95B5C3-B6C9-0C44-BCBE-753A61C1CFC4}"/>
              </a:ext>
            </a:extLst>
          </p:cNvPr>
          <p:cNvSpPr txBox="1"/>
          <p:nvPr/>
        </p:nvSpPr>
        <p:spPr>
          <a:xfrm>
            <a:off x="4720150" y="5997543"/>
            <a:ext cx="2710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Quality Score (</a:t>
            </a:r>
            <a:r>
              <a:rPr lang="en-US" dirty="0" err="1">
                <a:solidFill>
                  <a:schemeClr val="accent5"/>
                </a:solidFill>
              </a:rPr>
              <a:t>Phred</a:t>
            </a:r>
            <a:r>
              <a:rPr lang="en-US" dirty="0">
                <a:solidFill>
                  <a:schemeClr val="accent5"/>
                </a:solidFill>
              </a:rPr>
              <a:t> Scale)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4193B30-A127-5645-841C-635580F46398}"/>
              </a:ext>
            </a:extLst>
          </p:cNvPr>
          <p:cNvCxnSpPr>
            <a:cxnSpLocks/>
            <a:stCxn id="91" idx="1"/>
          </p:cNvCxnSpPr>
          <p:nvPr/>
        </p:nvCxnSpPr>
        <p:spPr>
          <a:xfrm flipV="1">
            <a:off x="4720150" y="5260255"/>
            <a:ext cx="383869" cy="921954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A88A9E8B-1796-DA4C-8412-52A17CFB34A2}"/>
              </a:ext>
            </a:extLst>
          </p:cNvPr>
          <p:cNvSpPr txBox="1"/>
          <p:nvPr/>
        </p:nvSpPr>
        <p:spPr>
          <a:xfrm>
            <a:off x="4960032" y="3376596"/>
            <a:ext cx="1655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Read Identifiers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8BC8186-B008-7749-8868-6C82306B48CF}"/>
              </a:ext>
            </a:extLst>
          </p:cNvPr>
          <p:cNvCxnSpPr>
            <a:cxnSpLocks/>
            <a:stCxn id="96" idx="2"/>
          </p:cNvCxnSpPr>
          <p:nvPr/>
        </p:nvCxnSpPr>
        <p:spPr>
          <a:xfrm flipH="1">
            <a:off x="5211361" y="3745928"/>
            <a:ext cx="576526" cy="5015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4EF698ED-46A2-BF4C-AD70-E9686BF43552}"/>
              </a:ext>
            </a:extLst>
          </p:cNvPr>
          <p:cNvSpPr txBox="1"/>
          <p:nvPr/>
        </p:nvSpPr>
        <p:spPr>
          <a:xfrm>
            <a:off x="1950978" y="4791821"/>
            <a:ext cx="162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Read Sequence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206162BE-FFB1-0740-A6CE-2D92B61CE88F}"/>
              </a:ext>
            </a:extLst>
          </p:cNvPr>
          <p:cNvCxnSpPr>
            <a:cxnSpLocks/>
            <a:stCxn id="100" idx="3"/>
          </p:cNvCxnSpPr>
          <p:nvPr/>
        </p:nvCxnSpPr>
        <p:spPr>
          <a:xfrm flipV="1">
            <a:off x="3572704" y="4613343"/>
            <a:ext cx="1403926" cy="3631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EAE108F-B151-0949-848E-AD9CA35AA8E5}"/>
              </a:ext>
            </a:extLst>
          </p:cNvPr>
          <p:cNvSpPr/>
          <p:nvPr/>
        </p:nvSpPr>
        <p:spPr>
          <a:xfrm>
            <a:off x="9282537" y="4507345"/>
            <a:ext cx="138550" cy="759012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DA02DB7-23D6-6B4A-B5A3-4CF2F9441728}"/>
              </a:ext>
            </a:extLst>
          </p:cNvPr>
          <p:cNvSpPr/>
          <p:nvPr/>
        </p:nvSpPr>
        <p:spPr>
          <a:xfrm>
            <a:off x="9767287" y="5695916"/>
            <a:ext cx="2424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Sequence =  </a:t>
            </a:r>
            <a:r>
              <a:rPr lang="en-US" dirty="0">
                <a:solidFill>
                  <a:srgbClr val="7030A0"/>
                </a:solidFill>
                <a:latin typeface="Courier" pitchFamily="2" charset="0"/>
              </a:rPr>
              <a:t>C </a:t>
            </a:r>
          </a:p>
          <a:p>
            <a:r>
              <a:rPr lang="en-US" dirty="0">
                <a:solidFill>
                  <a:schemeClr val="accent5"/>
                </a:solidFill>
              </a:rPr>
              <a:t>Quality </a:t>
            </a:r>
            <a:r>
              <a:rPr lang="en-US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US" dirty="0">
                <a:solidFill>
                  <a:schemeClr val="accent5"/>
                </a:solidFill>
              </a:rPr>
              <a:t>  = Q41 = good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02DCFC0-4E54-D845-A1B0-555715C54C99}"/>
              </a:ext>
            </a:extLst>
          </p:cNvPr>
          <p:cNvCxnSpPr>
            <a:cxnSpLocks/>
            <a:stCxn id="110" idx="1"/>
          </p:cNvCxnSpPr>
          <p:nvPr/>
        </p:nvCxnSpPr>
        <p:spPr>
          <a:xfrm flipH="1" flipV="1">
            <a:off x="9343515" y="5296050"/>
            <a:ext cx="423772" cy="72303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532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Post Sequencing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706687" y="1335898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742157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F1754-77BF-9F46-958B-D478686E87A3}"/>
              </a:ext>
            </a:extLst>
          </p:cNvPr>
          <p:cNvSpPr txBox="1"/>
          <p:nvPr/>
        </p:nvSpPr>
        <p:spPr>
          <a:xfrm>
            <a:off x="633207" y="4544632"/>
            <a:ext cx="44703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information on where the read came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gene is it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many reads for each gene?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E1107-18D8-D34D-B9E9-41CA9A9FBEF0}"/>
              </a:ext>
            </a:extLst>
          </p:cNvPr>
          <p:cNvSpPr txBox="1"/>
          <p:nvPr/>
        </p:nvSpPr>
        <p:spPr>
          <a:xfrm>
            <a:off x="664613" y="2940265"/>
            <a:ext cx="3356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the sequencing perform well?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qualities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Adapter content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6147F9F-F9F3-C343-9289-010AC9347496}"/>
              </a:ext>
            </a:extLst>
          </p:cNvPr>
          <p:cNvSpPr/>
          <p:nvPr/>
        </p:nvSpPr>
        <p:spPr>
          <a:xfrm>
            <a:off x="5384800" y="2940264"/>
            <a:ext cx="286327" cy="1123735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57230E0-4B3A-2A42-9E84-611F0BC4C417}"/>
              </a:ext>
            </a:extLst>
          </p:cNvPr>
          <p:cNvSpPr/>
          <p:nvPr/>
        </p:nvSpPr>
        <p:spPr>
          <a:xfrm>
            <a:off x="5384799" y="4545122"/>
            <a:ext cx="286327" cy="1015169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C2AD1-4FE6-0546-B588-8EF524C6D46B}"/>
              </a:ext>
            </a:extLst>
          </p:cNvPr>
          <p:cNvSpPr txBox="1"/>
          <p:nvPr/>
        </p:nvSpPr>
        <p:spPr>
          <a:xfrm>
            <a:off x="6567054" y="3113251"/>
            <a:ext cx="4259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 Exercises</a:t>
            </a:r>
          </a:p>
          <a:p>
            <a:r>
              <a:rPr lang="en-US" dirty="0"/>
              <a:t>How to assess quality of sequencing output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5F7CFF-88D6-1A43-A855-4E671EE9084C}"/>
              </a:ext>
            </a:extLst>
          </p:cNvPr>
          <p:cNvSpPr txBox="1"/>
          <p:nvPr/>
        </p:nvSpPr>
        <p:spPr>
          <a:xfrm>
            <a:off x="6567054" y="4710244"/>
            <a:ext cx="411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align reads to a reference genome</a:t>
            </a:r>
          </a:p>
        </p:txBody>
      </p:sp>
    </p:spTree>
    <p:extLst>
      <p:ext uri="{BB962C8B-B14F-4D97-AF65-F5344CB8AC3E}">
        <p14:creationId xmlns:p14="http://schemas.microsoft.com/office/powerpoint/2010/main" val="3778512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664613" y="1253361"/>
            <a:ext cx="483337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sz="1200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sz="1200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sz="1200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456654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B0F5D7-52ED-BA48-A345-3711161D7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13" y="3108564"/>
            <a:ext cx="3759605" cy="9834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3E727FF-A4B3-994E-B321-7DF924584F86}"/>
              </a:ext>
            </a:extLst>
          </p:cNvPr>
          <p:cNvSpPr txBox="1"/>
          <p:nvPr/>
        </p:nvSpPr>
        <p:spPr>
          <a:xfrm>
            <a:off x="1007955" y="4145804"/>
            <a:ext cx="5329941" cy="212955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Assembly</a:t>
            </a:r>
          </a:p>
          <a:p>
            <a:endParaRPr lang="en-US" dirty="0"/>
          </a:p>
          <a:p>
            <a:r>
              <a:rPr lang="en-US" i="1" dirty="0"/>
              <a:t>Chromosome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Mus_musculus.GRCm38.dna.chromosome.10.fa.gz</a:t>
            </a:r>
          </a:p>
          <a:p>
            <a:endParaRPr lang="en-US" dirty="0"/>
          </a:p>
          <a:p>
            <a:r>
              <a:rPr lang="en-US" i="1" dirty="0"/>
              <a:t>Gene Annotations (location of genes and exons </a:t>
            </a:r>
            <a:r>
              <a:rPr lang="en-US" i="1" dirty="0" err="1"/>
              <a:t>etc</a:t>
            </a:r>
            <a:r>
              <a:rPr lang="en-US" i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Mus_musculus.GRCm38.84.gtf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1AB06A-5465-F34B-953F-14BB35833027}"/>
              </a:ext>
            </a:extLst>
          </p:cNvPr>
          <p:cNvSpPr/>
          <p:nvPr/>
        </p:nvSpPr>
        <p:spPr>
          <a:xfrm>
            <a:off x="339680" y="2477608"/>
            <a:ext cx="2005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Reference Genome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9CE76A-C9E8-F94D-B779-E1B12C525E71}"/>
              </a:ext>
            </a:extLst>
          </p:cNvPr>
          <p:cNvSpPr/>
          <p:nvPr/>
        </p:nvSpPr>
        <p:spPr>
          <a:xfrm>
            <a:off x="573947" y="2752158"/>
            <a:ext cx="36711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hlinkClick r:id="rId7"/>
              </a:rPr>
              <a:t>https://www.ensembl.org/Mus_musculus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C993CC-969E-FF4F-9368-647FBD465BA3}"/>
              </a:ext>
            </a:extLst>
          </p:cNvPr>
          <p:cNvSpPr txBox="1"/>
          <p:nvPr/>
        </p:nvSpPr>
        <p:spPr>
          <a:xfrm>
            <a:off x="6982691" y="4145804"/>
            <a:ext cx="4054681" cy="125837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Assembly</a:t>
            </a:r>
          </a:p>
          <a:p>
            <a:endParaRPr lang="en-US" dirty="0"/>
          </a:p>
          <a:p>
            <a:r>
              <a:rPr lang="en-US" i="1" dirty="0"/>
              <a:t>Known Transcript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Mus_musculus.GRCm38.cdna.all.fa.gz</a:t>
            </a:r>
          </a:p>
        </p:txBody>
      </p:sp>
    </p:spTree>
    <p:extLst>
      <p:ext uri="{BB962C8B-B14F-4D97-AF65-F5344CB8AC3E}">
        <p14:creationId xmlns:p14="http://schemas.microsoft.com/office/powerpoint/2010/main" val="428567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14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CB011-8926-C544-B6C1-DD4D3AC07FB7}"/>
              </a:ext>
            </a:extLst>
          </p:cNvPr>
          <p:cNvSpPr txBox="1"/>
          <p:nvPr/>
        </p:nvSpPr>
        <p:spPr>
          <a:xfrm>
            <a:off x="333166" y="1925011"/>
            <a:ext cx="44453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Align reads to reference genome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location of match (</a:t>
            </a:r>
            <a:r>
              <a:rPr lang="en-US" dirty="0" err="1"/>
              <a:t>chr</a:t>
            </a:r>
            <a:r>
              <a:rPr lang="en-US" dirty="0"/>
              <a:t>, start,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Check if alignment is unique</a:t>
            </a:r>
          </a:p>
          <a:p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Does the read lie within a gene?</a:t>
            </a:r>
          </a:p>
          <a:p>
            <a:pPr marL="342900" indent="-342900">
              <a:buAutoNum type="arabicPeriod" startAt="2"/>
            </a:pPr>
            <a:r>
              <a:rPr lang="en-US" dirty="0"/>
              <a:t>Does the read lie within or span an exon?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899251-9243-2848-8D30-2EF3E46B4861}"/>
              </a:ext>
            </a:extLst>
          </p:cNvPr>
          <p:cNvSpPr txBox="1"/>
          <p:nvPr/>
        </p:nvSpPr>
        <p:spPr>
          <a:xfrm>
            <a:off x="6292861" y="2893283"/>
            <a:ext cx="342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and exon locations (GTF File)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86849E-5743-0D4A-931A-F4AEDBE82A48}"/>
              </a:ext>
            </a:extLst>
          </p:cNvPr>
          <p:cNvSpPr txBox="1"/>
          <p:nvPr/>
        </p:nvSpPr>
        <p:spPr>
          <a:xfrm>
            <a:off x="6292861" y="1964649"/>
            <a:ext cx="397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Chromosome Sequence Files (FASTA file)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A69DA-F43C-BE4D-AFBF-C54A5B01AEED}"/>
              </a:ext>
            </a:extLst>
          </p:cNvPr>
          <p:cNvSpPr txBox="1"/>
          <p:nvPr/>
        </p:nvSpPr>
        <p:spPr>
          <a:xfrm>
            <a:off x="333166" y="1113344"/>
            <a:ext cx="4469750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Alignment using e.g. STAR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FCF854FD-B669-584F-AAF7-718C99CA1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67641"/>
              </p:ext>
            </p:extLst>
          </p:nvPr>
        </p:nvGraphicFramePr>
        <p:xfrm>
          <a:off x="886347" y="4648826"/>
          <a:ext cx="38173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Multi-core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4122D5A1-E4A7-4C41-AEE1-21C06AE44458}"/>
              </a:ext>
            </a:extLst>
          </p:cNvPr>
          <p:cNvSpPr/>
          <p:nvPr/>
        </p:nvSpPr>
        <p:spPr>
          <a:xfrm>
            <a:off x="5965943" y="3723931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89000DD-1C2E-6147-B11E-DE14822EA5B1}"/>
              </a:ext>
            </a:extLst>
          </p:cNvPr>
          <p:cNvSpPr/>
          <p:nvPr/>
        </p:nvSpPr>
        <p:spPr>
          <a:xfrm>
            <a:off x="7629643" y="3737817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444B36D-CA94-974B-8019-09C2B2B3FDC1}"/>
              </a:ext>
            </a:extLst>
          </p:cNvPr>
          <p:cNvSpPr/>
          <p:nvPr/>
        </p:nvSpPr>
        <p:spPr>
          <a:xfrm>
            <a:off x="7029840" y="3844581"/>
            <a:ext cx="59980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51B7B0-7A12-CF4A-BE34-7FB1765966C6}"/>
              </a:ext>
            </a:extLst>
          </p:cNvPr>
          <p:cNvSpPr/>
          <p:nvPr/>
        </p:nvSpPr>
        <p:spPr>
          <a:xfrm>
            <a:off x="6414913" y="4531378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DB8F06F-345F-DE46-A49D-C575C75E4F48}"/>
              </a:ext>
            </a:extLst>
          </p:cNvPr>
          <p:cNvSpPr/>
          <p:nvPr/>
        </p:nvSpPr>
        <p:spPr>
          <a:xfrm>
            <a:off x="7631605" y="4531378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7C0F6B4-DDF6-124D-A6A1-8B2D458AA037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7081504" y="4563128"/>
            <a:ext cx="55010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F41B6C2-5ACB-0844-9F2A-F3742151B29A}"/>
              </a:ext>
            </a:extLst>
          </p:cNvPr>
          <p:cNvSpPr txBox="1"/>
          <p:nvPr/>
        </p:nvSpPr>
        <p:spPr>
          <a:xfrm>
            <a:off x="8693540" y="4066462"/>
            <a:ext cx="217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Single exon mapping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3564F2E-609C-8847-89C9-ECF39F809634}"/>
              </a:ext>
            </a:extLst>
          </p:cNvPr>
          <p:cNvCxnSpPr/>
          <p:nvPr/>
        </p:nvCxnSpPr>
        <p:spPr>
          <a:xfrm flipH="1" flipV="1">
            <a:off x="7081506" y="4635699"/>
            <a:ext cx="275049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3E16450-FDBF-CF48-BDBB-14FCC968685E}"/>
              </a:ext>
            </a:extLst>
          </p:cNvPr>
          <p:cNvCxnSpPr/>
          <p:nvPr/>
        </p:nvCxnSpPr>
        <p:spPr>
          <a:xfrm flipV="1">
            <a:off x="7356555" y="4635699"/>
            <a:ext cx="243350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755231B-A25A-1B4A-AB8B-E28B3F6320CE}"/>
              </a:ext>
            </a:extLst>
          </p:cNvPr>
          <p:cNvSpPr/>
          <p:nvPr/>
        </p:nvSpPr>
        <p:spPr>
          <a:xfrm>
            <a:off x="7627456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6C4AC57-6356-044F-9A5B-01AC5350E62B}"/>
              </a:ext>
            </a:extLst>
          </p:cNvPr>
          <p:cNvSpPr/>
          <p:nvPr/>
        </p:nvSpPr>
        <p:spPr>
          <a:xfrm>
            <a:off x="68638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1402A2-A419-FA4E-B312-8E7285A4E8A7}"/>
              </a:ext>
            </a:extLst>
          </p:cNvPr>
          <p:cNvSpPr/>
          <p:nvPr/>
        </p:nvSpPr>
        <p:spPr>
          <a:xfrm>
            <a:off x="6642432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1A9E90B-FE73-9E49-B284-732C585DA058}"/>
              </a:ext>
            </a:extLst>
          </p:cNvPr>
          <p:cNvSpPr/>
          <p:nvPr/>
        </p:nvSpPr>
        <p:spPr>
          <a:xfrm>
            <a:off x="64202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D32B636-37B0-344F-9D21-7401621D900D}"/>
              </a:ext>
            </a:extLst>
          </p:cNvPr>
          <p:cNvSpPr/>
          <p:nvPr/>
        </p:nvSpPr>
        <p:spPr>
          <a:xfrm>
            <a:off x="6127321" y="4237319"/>
            <a:ext cx="83185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D5DCDF-8511-594F-9EF1-F37692E1FDCB}"/>
              </a:ext>
            </a:extLst>
          </p:cNvPr>
          <p:cNvSpPr/>
          <p:nvPr/>
        </p:nvSpPr>
        <p:spPr>
          <a:xfrm>
            <a:off x="7361789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F6D449F-DE82-9C4D-8814-FD012173538A}"/>
              </a:ext>
            </a:extLst>
          </p:cNvPr>
          <p:cNvSpPr/>
          <p:nvPr/>
        </p:nvSpPr>
        <p:spPr>
          <a:xfrm>
            <a:off x="6292861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26FB55A-60E8-1F47-8B87-48623FAC26DA}"/>
              </a:ext>
            </a:extLst>
          </p:cNvPr>
          <p:cNvSpPr/>
          <p:nvPr/>
        </p:nvSpPr>
        <p:spPr>
          <a:xfrm>
            <a:off x="6687713" y="5346670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9F847EE-39B3-5040-AD76-716461BA97C3}"/>
              </a:ext>
            </a:extLst>
          </p:cNvPr>
          <p:cNvSpPr/>
          <p:nvPr/>
        </p:nvSpPr>
        <p:spPr>
          <a:xfrm>
            <a:off x="7360845" y="5346670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037930C-148F-BD49-B86C-319DE75E62CB}"/>
              </a:ext>
            </a:extLst>
          </p:cNvPr>
          <p:cNvSpPr/>
          <p:nvPr/>
        </p:nvSpPr>
        <p:spPr>
          <a:xfrm>
            <a:off x="7356696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2B20A4-3D33-3544-9D90-099A3328DF4B}"/>
              </a:ext>
            </a:extLst>
          </p:cNvPr>
          <p:cNvSpPr/>
          <p:nvPr/>
        </p:nvSpPr>
        <p:spPr>
          <a:xfrm>
            <a:off x="71366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0CCE3B5-ED24-D941-A987-CA8F545FC4C5}"/>
              </a:ext>
            </a:extLst>
          </p:cNvPr>
          <p:cNvSpPr/>
          <p:nvPr/>
        </p:nvSpPr>
        <p:spPr>
          <a:xfrm>
            <a:off x="6915232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DACF36B-AC91-D74B-893C-7BC41EDD7C78}"/>
              </a:ext>
            </a:extLst>
          </p:cNvPr>
          <p:cNvSpPr/>
          <p:nvPr/>
        </p:nvSpPr>
        <p:spPr>
          <a:xfrm>
            <a:off x="66930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069BA20-6B1C-D745-9D0C-1DC77C5E6BF3}"/>
              </a:ext>
            </a:extLst>
          </p:cNvPr>
          <p:cNvSpPr txBox="1"/>
          <p:nvPr/>
        </p:nvSpPr>
        <p:spPr>
          <a:xfrm>
            <a:off x="8904034" y="5165597"/>
            <a:ext cx="3061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Segments aligned and assembled</a:t>
            </a:r>
          </a:p>
        </p:txBody>
      </p:sp>
    </p:spTree>
    <p:extLst>
      <p:ext uri="{BB962C8B-B14F-4D97-AF65-F5344CB8AC3E}">
        <p14:creationId xmlns:p14="http://schemas.microsoft.com/office/powerpoint/2010/main" val="2708383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15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B8E090-7778-EA47-A78A-84977BAB162E}"/>
              </a:ext>
            </a:extLst>
          </p:cNvPr>
          <p:cNvSpPr txBox="1"/>
          <p:nvPr/>
        </p:nvSpPr>
        <p:spPr>
          <a:xfrm>
            <a:off x="439653" y="1153375"/>
            <a:ext cx="5615961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Pseudo-Alignment using </a:t>
            </a:r>
            <a:r>
              <a:rPr lang="en-US" b="1" dirty="0" err="1"/>
              <a:t>Kallisto</a:t>
            </a:r>
            <a:endParaRPr lang="en-US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58DF64-48FE-DA44-B957-292A0D5FAC3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2551" y="3613942"/>
            <a:ext cx="3904437" cy="106697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04FF027-1EE0-284E-BD9D-1C87F6CA6431}"/>
              </a:ext>
            </a:extLst>
          </p:cNvPr>
          <p:cNvSpPr/>
          <p:nvPr/>
        </p:nvSpPr>
        <p:spPr>
          <a:xfrm>
            <a:off x="1410554" y="3360760"/>
            <a:ext cx="531949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631D84-5E71-0A49-A101-4C9ECFEEE0D2}"/>
              </a:ext>
            </a:extLst>
          </p:cNvPr>
          <p:cNvSpPr/>
          <p:nvPr/>
        </p:nvSpPr>
        <p:spPr>
          <a:xfrm>
            <a:off x="2542305" y="3360760"/>
            <a:ext cx="344696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F2BEB5-DDFF-F04A-8C6E-48772FF067DD}"/>
              </a:ext>
            </a:extLst>
          </p:cNvPr>
          <p:cNvCxnSpPr/>
          <p:nvPr/>
        </p:nvCxnSpPr>
        <p:spPr>
          <a:xfrm>
            <a:off x="1942503" y="3383619"/>
            <a:ext cx="5998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18449-7206-E446-9740-FDB63658A3A6}"/>
              </a:ext>
            </a:extLst>
          </p:cNvPr>
          <p:cNvGrpSpPr/>
          <p:nvPr/>
        </p:nvGrpSpPr>
        <p:grpSpPr>
          <a:xfrm>
            <a:off x="4260685" y="3502072"/>
            <a:ext cx="415498" cy="1200571"/>
            <a:chOff x="1443196" y="3073171"/>
            <a:chExt cx="415498" cy="1200571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7543E4B-8869-B34E-BB35-65AA43924729}"/>
                </a:ext>
              </a:extLst>
            </p:cNvPr>
            <p:cNvSpPr txBox="1"/>
            <p:nvPr/>
          </p:nvSpPr>
          <p:spPr>
            <a:xfrm>
              <a:off x="1443196" y="34887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D2214B0-80FB-864D-8199-6D0E370084E4}"/>
                </a:ext>
              </a:extLst>
            </p:cNvPr>
            <p:cNvSpPr txBox="1"/>
            <p:nvPr/>
          </p:nvSpPr>
          <p:spPr>
            <a:xfrm>
              <a:off x="1443196" y="39044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✗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E831447-6128-594F-A37F-8D4FE5079C63}"/>
                </a:ext>
              </a:extLst>
            </p:cNvPr>
            <p:cNvSpPr txBox="1"/>
            <p:nvPr/>
          </p:nvSpPr>
          <p:spPr>
            <a:xfrm>
              <a:off x="1443196" y="307317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88291BB8-FC29-B14B-A598-A456AE028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79892"/>
              </p:ext>
            </p:extLst>
          </p:nvPr>
        </p:nvGraphicFramePr>
        <p:xfrm>
          <a:off x="8007240" y="1466639"/>
          <a:ext cx="38100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Kallisto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Laptop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1DFADCD-B7CC-9147-8458-8678A2DECFF1}"/>
              </a:ext>
            </a:extLst>
          </p:cNvPr>
          <p:cNvSpPr txBox="1"/>
          <p:nvPr/>
        </p:nvSpPr>
        <p:spPr>
          <a:xfrm>
            <a:off x="421902" y="1833220"/>
            <a:ext cx="425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reads pseudo-align to a transcript – and which isoform is most likely?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1C5992-0B5B-DF4C-9AB8-65FD41DA13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53" y="5142095"/>
            <a:ext cx="3893778" cy="1156334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F533DA27-F301-9E41-94F6-8C1B5EEC0C0A}"/>
              </a:ext>
            </a:extLst>
          </p:cNvPr>
          <p:cNvSpPr/>
          <p:nvPr/>
        </p:nvSpPr>
        <p:spPr>
          <a:xfrm>
            <a:off x="886347" y="3532210"/>
            <a:ext cx="1063897" cy="292100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551902-D49A-6C4B-A39F-68B6BCD79A91}"/>
              </a:ext>
            </a:extLst>
          </p:cNvPr>
          <p:cNvSpPr/>
          <p:nvPr/>
        </p:nvSpPr>
        <p:spPr>
          <a:xfrm>
            <a:off x="2550047" y="3532210"/>
            <a:ext cx="1327059" cy="305986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CE0E86-375B-944B-A979-4F807C68A3D0}"/>
              </a:ext>
            </a:extLst>
          </p:cNvPr>
          <p:cNvSpPr/>
          <p:nvPr/>
        </p:nvSpPr>
        <p:spPr>
          <a:xfrm>
            <a:off x="1950244" y="3652860"/>
            <a:ext cx="599803" cy="45719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7DCE143-3FA1-D648-9CCF-DE7A0EEBF0D1}"/>
              </a:ext>
            </a:extLst>
          </p:cNvPr>
          <p:cNvSpPr/>
          <p:nvPr/>
        </p:nvSpPr>
        <p:spPr>
          <a:xfrm>
            <a:off x="886347" y="3944122"/>
            <a:ext cx="1063897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000C6AE-1B23-9A48-B1D0-4432BB7A0119}"/>
              </a:ext>
            </a:extLst>
          </p:cNvPr>
          <p:cNvSpPr/>
          <p:nvPr/>
        </p:nvSpPr>
        <p:spPr>
          <a:xfrm>
            <a:off x="2550047" y="3958008"/>
            <a:ext cx="1594270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1FB378C-8AA3-CE41-8929-7318422AB263}"/>
              </a:ext>
            </a:extLst>
          </p:cNvPr>
          <p:cNvSpPr/>
          <p:nvPr/>
        </p:nvSpPr>
        <p:spPr>
          <a:xfrm>
            <a:off x="1950244" y="4064772"/>
            <a:ext cx="599803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4E732D-C7E8-B848-8B7C-C1D1A865B371}"/>
              </a:ext>
            </a:extLst>
          </p:cNvPr>
          <p:cNvSpPr/>
          <p:nvPr/>
        </p:nvSpPr>
        <p:spPr>
          <a:xfrm>
            <a:off x="886348" y="4374930"/>
            <a:ext cx="799440" cy="30598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67A0640-76D9-9E45-9D85-8F41B4A3B19F}"/>
              </a:ext>
            </a:extLst>
          </p:cNvPr>
          <p:cNvSpPr/>
          <p:nvPr/>
        </p:nvSpPr>
        <p:spPr>
          <a:xfrm>
            <a:off x="2550047" y="4388816"/>
            <a:ext cx="1594270" cy="2921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A1DD1-BF17-0C4B-95AA-DC91FCEF1F2C}"/>
              </a:ext>
            </a:extLst>
          </p:cNvPr>
          <p:cNvSpPr txBox="1"/>
          <p:nvPr/>
        </p:nvSpPr>
        <p:spPr>
          <a:xfrm>
            <a:off x="439763" y="2733899"/>
            <a:ext cx="40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Transcriptome Split into </a:t>
            </a:r>
            <a:r>
              <a:rPr lang="en-US" dirty="0" err="1"/>
              <a:t>Kmers</a:t>
            </a:r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197910A-FD65-234C-9EE2-C6BEA557F974}"/>
              </a:ext>
            </a:extLst>
          </p:cNvPr>
          <p:cNvSpPr txBox="1"/>
          <p:nvPr/>
        </p:nvSpPr>
        <p:spPr>
          <a:xfrm>
            <a:off x="364706" y="4869896"/>
            <a:ext cx="310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Encoded into a ﻿de </a:t>
            </a:r>
            <a:r>
              <a:rPr lang="en-US" dirty="0" err="1"/>
              <a:t>Bruijn</a:t>
            </a:r>
            <a:r>
              <a:rPr lang="en-US" dirty="0"/>
              <a:t> Graph</a:t>
            </a:r>
          </a:p>
        </p:txBody>
      </p:sp>
    </p:spTree>
    <p:extLst>
      <p:ext uri="{BB962C8B-B14F-4D97-AF65-F5344CB8AC3E}">
        <p14:creationId xmlns:p14="http://schemas.microsoft.com/office/powerpoint/2010/main" val="404431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030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QC Alignments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435" y="1791251"/>
            <a:ext cx="5995601" cy="23400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8369220" y="1906877"/>
            <a:ext cx="3496135" cy="210874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400" i="1" dirty="0"/>
              <a:t>Why do you never see 100% alignment?</a:t>
            </a:r>
            <a:endParaRPr lang="en-GB" sz="1400" dirty="0"/>
          </a:p>
          <a:p>
            <a:pPr algn="ctr"/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Incomplete reference genomes / transcriptomes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Repetitive reads hard to map uniquely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Sample:  Structural Variants</a:t>
            </a:r>
          </a:p>
          <a:p>
            <a:r>
              <a:rPr lang="en-GB" sz="1400" dirty="0"/>
              <a:t>	 Copy Number Variants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A247F-904B-B64B-9C0D-A776B7A7AF7B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16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59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459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the Alignments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475305-8DE0-5448-9E65-ECE2B4134522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F6AEC7-2E6A-8C4B-AB0A-FF9841ED7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9891" y="1882428"/>
            <a:ext cx="5212557" cy="32135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B98CD1-C1AF-1340-9EE6-F1A24265E503}"/>
              </a:ext>
            </a:extLst>
          </p:cNvPr>
          <p:cNvSpPr/>
          <p:nvPr/>
        </p:nvSpPr>
        <p:spPr>
          <a:xfrm>
            <a:off x="463891" y="303783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Select Reference Genome: e.g. Mouse(mm10)</a:t>
            </a:r>
          </a:p>
          <a:p>
            <a:endParaRPr lang="en-GB" sz="1400" dirty="0"/>
          </a:p>
          <a:p>
            <a:endParaRPr lang="en-GB" sz="1400" dirty="0"/>
          </a:p>
          <a:p>
            <a:r>
              <a:rPr lang="en-GB" sz="1400" dirty="0"/>
              <a:t>Search for gene of interest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37DA4-AC4B-984E-B7C4-3D81DE923517}"/>
              </a:ext>
            </a:extLst>
          </p:cNvPr>
          <p:cNvCxnSpPr>
            <a:cxnSpLocks/>
          </p:cNvCxnSpPr>
          <p:nvPr/>
        </p:nvCxnSpPr>
        <p:spPr>
          <a:xfrm flipV="1">
            <a:off x="2502419" y="2004313"/>
            <a:ext cx="5339254" cy="1797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D86287-8914-7E42-B26D-A66D9FE4F8B2}"/>
              </a:ext>
            </a:extLst>
          </p:cNvPr>
          <p:cNvCxnSpPr>
            <a:cxnSpLocks/>
          </p:cNvCxnSpPr>
          <p:nvPr/>
        </p:nvCxnSpPr>
        <p:spPr>
          <a:xfrm flipV="1">
            <a:off x="3916218" y="2004040"/>
            <a:ext cx="2643673" cy="1197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529C000-364C-434C-B7BB-9EEDD1B9E35C}"/>
              </a:ext>
            </a:extLst>
          </p:cNvPr>
          <p:cNvSpPr txBox="1"/>
          <p:nvPr/>
        </p:nvSpPr>
        <p:spPr>
          <a:xfrm>
            <a:off x="339680" y="1284307"/>
            <a:ext cx="534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Have all the computational tools worked as expected?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2EF6F5-93EB-2E4D-913B-3DB861C86E48}"/>
              </a:ext>
            </a:extLst>
          </p:cNvPr>
          <p:cNvSpPr/>
          <p:nvPr/>
        </p:nvSpPr>
        <p:spPr>
          <a:xfrm>
            <a:off x="339680" y="1653912"/>
            <a:ext cx="43254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Lots of genome viewers available</a:t>
            </a:r>
          </a:p>
          <a:p>
            <a:r>
              <a:rPr lang="en-GB" sz="1600" dirty="0"/>
              <a:t>IGV (Integrated Genomics Viewer)</a:t>
            </a:r>
          </a:p>
          <a:p>
            <a:r>
              <a:rPr lang="en-GB" sz="1600" dirty="0">
                <a:hlinkClick r:id="rId7"/>
              </a:rPr>
              <a:t>https://software.broadinstitute.org/software/igv/</a:t>
            </a:r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B0F1FF4-85BA-4E4D-AAC3-C10E42EC8FF9}"/>
              </a:ext>
            </a:extLst>
          </p:cNvPr>
          <p:cNvSpPr/>
          <p:nvPr/>
        </p:nvSpPr>
        <p:spPr>
          <a:xfrm>
            <a:off x="463891" y="469465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Can you see the difference in coverage between samples?</a:t>
            </a:r>
          </a:p>
          <a:p>
            <a:r>
              <a:rPr lang="en-GB" dirty="0"/>
              <a:t>Do the reads line up with exons? </a:t>
            </a:r>
          </a:p>
          <a:p>
            <a:r>
              <a:rPr lang="en-GB" dirty="0"/>
              <a:t>	(For mRNA reads should align to exons only)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AF179-FEB3-4846-A464-CC75B1F6D45C}"/>
              </a:ext>
            </a:extLst>
          </p:cNvPr>
          <p:cNvSpPr txBox="1"/>
          <p:nvPr/>
        </p:nvSpPr>
        <p:spPr>
          <a:xfrm>
            <a:off x="463891" y="5977365"/>
            <a:ext cx="8214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(Not part of todays practical, but an essential part of any sequencing based analysis)</a:t>
            </a:r>
          </a:p>
        </p:txBody>
      </p:sp>
    </p:spTree>
    <p:extLst>
      <p:ext uri="{BB962C8B-B14F-4D97-AF65-F5344CB8AC3E}">
        <p14:creationId xmlns:p14="http://schemas.microsoft.com/office/powerpoint/2010/main" val="856507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0576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85525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9193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3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What is RNA-Seq?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0CC6032-9FC0-934E-A44F-7C1AFF8CFB47}"/>
              </a:ext>
            </a:extLst>
          </p:cNvPr>
          <p:cNvGrpSpPr/>
          <p:nvPr/>
        </p:nvGrpSpPr>
        <p:grpSpPr>
          <a:xfrm>
            <a:off x="327086" y="2787970"/>
            <a:ext cx="2516004" cy="2141220"/>
            <a:chOff x="479947" y="2336800"/>
            <a:chExt cx="2516004" cy="21412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C3958-DBEF-2F45-8EEB-751338CFB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947" y="2336800"/>
              <a:ext cx="2422195" cy="214122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B7442F-B6A4-F34A-93AC-28C5D56A5709}"/>
                </a:ext>
              </a:extLst>
            </p:cNvPr>
            <p:cNvSpPr txBox="1"/>
            <p:nvPr/>
          </p:nvSpPr>
          <p:spPr>
            <a:xfrm>
              <a:off x="2131612" y="3762984"/>
              <a:ext cx="8643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/>
                <a:t>Amazon.com</a:t>
              </a:r>
              <a:endParaRPr lang="en-US" sz="1000" i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AD2178-3018-3B49-BD94-9401136ECA85}"/>
              </a:ext>
            </a:extLst>
          </p:cNvPr>
          <p:cNvSpPr txBox="1"/>
          <p:nvPr/>
        </p:nvSpPr>
        <p:spPr>
          <a:xfrm>
            <a:off x="381491" y="2539148"/>
            <a:ext cx="241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/ Cells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3A132A-4840-754C-A8A2-FDB61C269686}"/>
              </a:ext>
            </a:extLst>
          </p:cNvPr>
          <p:cNvSpPr txBox="1"/>
          <p:nvPr/>
        </p:nvSpPr>
        <p:spPr>
          <a:xfrm>
            <a:off x="4714917" y="1659850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EA06819-ED8F-8344-9444-4EA20B01BC75}"/>
              </a:ext>
            </a:extLst>
          </p:cNvPr>
          <p:cNvCxnSpPr/>
          <p:nvPr/>
        </p:nvCxnSpPr>
        <p:spPr>
          <a:xfrm>
            <a:off x="4786037" y="2123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69DFCF-2FA6-B84A-9FEA-4F04E26B84C8}"/>
              </a:ext>
            </a:extLst>
          </p:cNvPr>
          <p:cNvGrpSpPr/>
          <p:nvPr/>
        </p:nvGrpSpPr>
        <p:grpSpPr>
          <a:xfrm>
            <a:off x="6442007" y="2122703"/>
            <a:ext cx="1577923" cy="635"/>
            <a:chOff x="6132195" y="2956560"/>
            <a:chExt cx="1577923" cy="63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84F738-F36B-5341-B4FC-C43D889C11D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CA5E13-D972-B441-97E1-2302DDF6320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F3684C-6E48-3945-A919-DD000EC7046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5DF507-0899-2C4A-A808-925BA0EA9EAC}"/>
              </a:ext>
            </a:extLst>
          </p:cNvPr>
          <p:cNvCxnSpPr/>
          <p:nvPr/>
        </p:nvCxnSpPr>
        <p:spPr>
          <a:xfrm>
            <a:off x="4786037" y="2275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B902AF-FC8D-6C40-A833-60CED06F9548}"/>
              </a:ext>
            </a:extLst>
          </p:cNvPr>
          <p:cNvGrpSpPr/>
          <p:nvPr/>
        </p:nvGrpSpPr>
        <p:grpSpPr>
          <a:xfrm>
            <a:off x="6442007" y="2275103"/>
            <a:ext cx="1577923" cy="635"/>
            <a:chOff x="6132195" y="2956560"/>
            <a:chExt cx="1577923" cy="635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7933D5B-6341-044F-9A0D-28AAB8236E1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EF5E148-E7A8-5B42-8297-9644D16FD5F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A9253DD-F3DD-BF41-AE81-E33E6B619A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08C3BAF-33FC-FD45-972C-945BB61611D2}"/>
              </a:ext>
            </a:extLst>
          </p:cNvPr>
          <p:cNvCxnSpPr/>
          <p:nvPr/>
        </p:nvCxnSpPr>
        <p:spPr>
          <a:xfrm>
            <a:off x="4786037" y="2428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6448C8-5504-DB45-8DB0-E7B7466121DE}"/>
              </a:ext>
            </a:extLst>
          </p:cNvPr>
          <p:cNvGrpSpPr/>
          <p:nvPr/>
        </p:nvGrpSpPr>
        <p:grpSpPr>
          <a:xfrm>
            <a:off x="6442007" y="2427503"/>
            <a:ext cx="1577923" cy="635"/>
            <a:chOff x="6132195" y="2956560"/>
            <a:chExt cx="1577923" cy="635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D426C4-4D5F-B84A-9512-E8049F749CE3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F841862-8FA6-0041-A5AA-D847CE34D203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8322F-3062-544A-905B-3DEC91303E90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730739-1D3C-904A-8FC6-A865EC83198C}"/>
              </a:ext>
            </a:extLst>
          </p:cNvPr>
          <p:cNvCxnSpPr/>
          <p:nvPr/>
        </p:nvCxnSpPr>
        <p:spPr>
          <a:xfrm>
            <a:off x="4786037" y="2580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1AA307-A2AA-9141-B874-817AF97EB5B1}"/>
              </a:ext>
            </a:extLst>
          </p:cNvPr>
          <p:cNvGrpSpPr/>
          <p:nvPr/>
        </p:nvGrpSpPr>
        <p:grpSpPr>
          <a:xfrm>
            <a:off x="6442007" y="2579903"/>
            <a:ext cx="1577923" cy="635"/>
            <a:chOff x="6132195" y="2956560"/>
            <a:chExt cx="1577923" cy="635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0CF832-D68A-5F45-B08E-7E3328E34AB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B83B6D-3245-2B47-AB12-4B61F8B8C757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99F6D9-E6CF-A24A-B4F5-4759E16A87D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4F9AFF5-97EF-5D40-B76F-CA5874A1E775}"/>
              </a:ext>
            </a:extLst>
          </p:cNvPr>
          <p:cNvCxnSpPr/>
          <p:nvPr/>
        </p:nvCxnSpPr>
        <p:spPr>
          <a:xfrm>
            <a:off x="4786037" y="27329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175FE5D-19CF-4045-9305-18D0E2F27A60}"/>
              </a:ext>
            </a:extLst>
          </p:cNvPr>
          <p:cNvGrpSpPr/>
          <p:nvPr/>
        </p:nvGrpSpPr>
        <p:grpSpPr>
          <a:xfrm>
            <a:off x="6442007" y="2732303"/>
            <a:ext cx="1577923" cy="635"/>
            <a:chOff x="6132195" y="2956560"/>
            <a:chExt cx="1577923" cy="63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8AA318A-343C-964F-B5EB-7439EE03F1A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CF5EADF-E98B-084B-8372-BA4D115D41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EF83BC1-FD75-B841-96F9-635290BF8C6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01204C6-59B7-824C-AB08-E5A42B1663E4}"/>
              </a:ext>
            </a:extLst>
          </p:cNvPr>
          <p:cNvCxnSpPr/>
          <p:nvPr/>
        </p:nvCxnSpPr>
        <p:spPr>
          <a:xfrm>
            <a:off x="4786037" y="2885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CDA267-689C-EB45-8F49-7558224DFE72}"/>
              </a:ext>
            </a:extLst>
          </p:cNvPr>
          <p:cNvGrpSpPr/>
          <p:nvPr/>
        </p:nvGrpSpPr>
        <p:grpSpPr>
          <a:xfrm>
            <a:off x="6442007" y="2884703"/>
            <a:ext cx="1577923" cy="635"/>
            <a:chOff x="6132195" y="2956560"/>
            <a:chExt cx="1577923" cy="635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8A5BE78-E78C-084F-8ACB-792BB4E063D1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97798F2-DF1B-884A-A2A0-A56817AFE55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63CAE1-B25B-E245-ADB2-9A8888FDC8F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B35827-AF30-384F-A014-5D9552E225AE}"/>
              </a:ext>
            </a:extLst>
          </p:cNvPr>
          <p:cNvCxnSpPr/>
          <p:nvPr/>
        </p:nvCxnSpPr>
        <p:spPr>
          <a:xfrm>
            <a:off x="4786037" y="3037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0959B3E-5BFA-264B-B2C5-90C2ED9FF315}"/>
              </a:ext>
            </a:extLst>
          </p:cNvPr>
          <p:cNvGrpSpPr/>
          <p:nvPr/>
        </p:nvGrpSpPr>
        <p:grpSpPr>
          <a:xfrm>
            <a:off x="6442007" y="3037103"/>
            <a:ext cx="1577923" cy="635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25FEF2F-9105-9546-BFA6-954AB5D89E8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5C79CB7-DD5B-F448-9DAC-DCA894A8FD7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DE7CD81-ED0A-9A49-B1C0-DA1A693869F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80EE70B-0940-2A4C-B79B-A6BA3D71B388}"/>
              </a:ext>
            </a:extLst>
          </p:cNvPr>
          <p:cNvCxnSpPr/>
          <p:nvPr/>
        </p:nvCxnSpPr>
        <p:spPr>
          <a:xfrm>
            <a:off x="4786037" y="3190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EE5D54A-8350-4A4E-A875-3C5D00E53DE7}"/>
              </a:ext>
            </a:extLst>
          </p:cNvPr>
          <p:cNvGrpSpPr/>
          <p:nvPr/>
        </p:nvGrpSpPr>
        <p:grpSpPr>
          <a:xfrm>
            <a:off x="6442007" y="3189503"/>
            <a:ext cx="1577923" cy="635"/>
            <a:chOff x="6132195" y="2956560"/>
            <a:chExt cx="1577923" cy="635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27F9A71-046A-914B-87EE-478BAB5E223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6865BD1-9C44-A64E-93A3-ED260E0E345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E54E97D-3006-F54D-8601-25B43D01C8C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9A749DC-3138-C241-A21F-E2FF0522E363}"/>
              </a:ext>
            </a:extLst>
          </p:cNvPr>
          <p:cNvCxnSpPr/>
          <p:nvPr/>
        </p:nvCxnSpPr>
        <p:spPr>
          <a:xfrm>
            <a:off x="4786037" y="3342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1242F36-131C-B448-9A73-B2E38DF8668A}"/>
              </a:ext>
            </a:extLst>
          </p:cNvPr>
          <p:cNvGrpSpPr/>
          <p:nvPr/>
        </p:nvGrpSpPr>
        <p:grpSpPr>
          <a:xfrm>
            <a:off x="6442007" y="3341903"/>
            <a:ext cx="1577923" cy="635"/>
            <a:chOff x="6132195" y="2956560"/>
            <a:chExt cx="1577923" cy="635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3C71D55-0B32-A244-9BE0-8D46A987BFA6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7A4E734-C779-A142-8BA7-5D37ADA39DA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A79E9B7-0D9D-D046-88A5-E459C2D662B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A79B447-B5E2-974E-A166-1D45AB612E6E}"/>
              </a:ext>
            </a:extLst>
          </p:cNvPr>
          <p:cNvSpPr txBox="1"/>
          <p:nvPr/>
        </p:nvSpPr>
        <p:spPr>
          <a:xfrm>
            <a:off x="6442007" y="1659850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821B92DE-46BE-8149-9101-3CF0DB383271}"/>
              </a:ext>
            </a:extLst>
          </p:cNvPr>
          <p:cNvSpPr/>
          <p:nvPr/>
        </p:nvSpPr>
        <p:spPr>
          <a:xfrm>
            <a:off x="3318104" y="1399615"/>
            <a:ext cx="5220778" cy="2186270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EE9A97-2EB8-3047-8E3C-9210542029CD}"/>
              </a:ext>
            </a:extLst>
          </p:cNvPr>
          <p:cNvSpPr txBox="1"/>
          <p:nvPr/>
        </p:nvSpPr>
        <p:spPr>
          <a:xfrm>
            <a:off x="4714020" y="4300411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DCD5BB-4146-064C-9F7F-9999F5AA7A18}"/>
              </a:ext>
            </a:extLst>
          </p:cNvPr>
          <p:cNvCxnSpPr/>
          <p:nvPr/>
        </p:nvCxnSpPr>
        <p:spPr>
          <a:xfrm>
            <a:off x="4785140" y="47101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8A8868-FF1B-4540-A2AC-BCEC69E39B73}"/>
              </a:ext>
            </a:extLst>
          </p:cNvPr>
          <p:cNvCxnSpPr/>
          <p:nvPr/>
        </p:nvCxnSpPr>
        <p:spPr>
          <a:xfrm>
            <a:off x="4785140" y="48625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8769948E-1240-EF4A-9F3B-D8A6AD3FD4AB}"/>
              </a:ext>
            </a:extLst>
          </p:cNvPr>
          <p:cNvSpPr txBox="1"/>
          <p:nvPr/>
        </p:nvSpPr>
        <p:spPr>
          <a:xfrm>
            <a:off x="3452414" y="1192693"/>
            <a:ext cx="3054574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Bulk RNA-Seq (poly-A capture)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EB24A0E-144D-C54C-98F1-6F8C1BB69E3B}"/>
              </a:ext>
            </a:extLst>
          </p:cNvPr>
          <p:cNvCxnSpPr/>
          <p:nvPr/>
        </p:nvCxnSpPr>
        <p:spPr>
          <a:xfrm>
            <a:off x="4785140" y="50149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071181F-6569-0C45-9B1D-CA46D634BA13}"/>
              </a:ext>
            </a:extLst>
          </p:cNvPr>
          <p:cNvCxnSpPr/>
          <p:nvPr/>
        </p:nvCxnSpPr>
        <p:spPr>
          <a:xfrm>
            <a:off x="4785140" y="52479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5A5FE67-E874-8640-835A-0D2D90B8CC4F}"/>
              </a:ext>
            </a:extLst>
          </p:cNvPr>
          <p:cNvCxnSpPr/>
          <p:nvPr/>
        </p:nvCxnSpPr>
        <p:spPr>
          <a:xfrm>
            <a:off x="4785140" y="54003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482B33D-DA7C-E141-A7AC-1BCB6BF55DE7}"/>
              </a:ext>
            </a:extLst>
          </p:cNvPr>
          <p:cNvCxnSpPr/>
          <p:nvPr/>
        </p:nvCxnSpPr>
        <p:spPr>
          <a:xfrm>
            <a:off x="4785140" y="55527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00F67AF-3105-584F-AFAF-DFF0F6F33044}"/>
              </a:ext>
            </a:extLst>
          </p:cNvPr>
          <p:cNvCxnSpPr/>
          <p:nvPr/>
        </p:nvCxnSpPr>
        <p:spPr>
          <a:xfrm>
            <a:off x="4785140" y="57858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01A0D78-22A9-1841-877F-1AB63982DC77}"/>
              </a:ext>
            </a:extLst>
          </p:cNvPr>
          <p:cNvCxnSpPr/>
          <p:nvPr/>
        </p:nvCxnSpPr>
        <p:spPr>
          <a:xfrm>
            <a:off x="4785140" y="59382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AA96757-43FC-264B-8962-025C3D83A8CD}"/>
              </a:ext>
            </a:extLst>
          </p:cNvPr>
          <p:cNvCxnSpPr/>
          <p:nvPr/>
        </p:nvCxnSpPr>
        <p:spPr>
          <a:xfrm>
            <a:off x="4785140" y="60906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1A497439-D353-D444-9DA5-1F7D64B31F33}"/>
              </a:ext>
            </a:extLst>
          </p:cNvPr>
          <p:cNvSpPr txBox="1"/>
          <p:nvPr/>
        </p:nvSpPr>
        <p:spPr>
          <a:xfrm>
            <a:off x="6427663" y="4300411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2C0C158-7C38-984C-9EA4-F226899C5DE3}"/>
              </a:ext>
            </a:extLst>
          </p:cNvPr>
          <p:cNvSpPr/>
          <p:nvPr/>
        </p:nvSpPr>
        <p:spPr>
          <a:xfrm>
            <a:off x="3318103" y="4023422"/>
            <a:ext cx="5220779" cy="22458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E52460B-B9C3-8748-849E-C4ADFC2D2266}"/>
              </a:ext>
            </a:extLst>
          </p:cNvPr>
          <p:cNvGrpSpPr/>
          <p:nvPr/>
        </p:nvGrpSpPr>
        <p:grpSpPr>
          <a:xfrm>
            <a:off x="6427663" y="4709793"/>
            <a:ext cx="1925903" cy="0"/>
            <a:chOff x="6259904" y="4779467"/>
            <a:chExt cx="1925903" cy="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C2843EA-5B04-CF4E-B325-5FFC16D900C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481DEF-FBB8-6E47-90EC-B0661F6E8B3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536E01-234C-334F-92BE-92CE671BC66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2B1BE12-BA9D-424B-AAAD-CDE7CF93548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FF69FB-F520-C14E-95CA-876C834B0BC3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F216421C-17B2-3842-8342-EE931B89FD6F}"/>
              </a:ext>
            </a:extLst>
          </p:cNvPr>
          <p:cNvGrpSpPr/>
          <p:nvPr/>
        </p:nvGrpSpPr>
        <p:grpSpPr>
          <a:xfrm>
            <a:off x="6427663" y="4862193"/>
            <a:ext cx="1925903" cy="0"/>
            <a:chOff x="6259904" y="4779467"/>
            <a:chExt cx="1925903" cy="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8602F14-BB2D-2D4B-A87E-A20800F0C341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CC8785A-FC27-BB4D-AFFB-DC66018D32A5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FC6177D-D766-334C-8229-32BF833062DB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6848763-8598-064A-9F44-6EAB0CE90B9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70D7AC4-2AAA-304B-8449-81DC24F5BBC7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6F24D651-5853-6D4C-BEBD-B1DA8425982C}"/>
              </a:ext>
            </a:extLst>
          </p:cNvPr>
          <p:cNvSpPr txBox="1"/>
          <p:nvPr/>
        </p:nvSpPr>
        <p:spPr>
          <a:xfrm>
            <a:off x="3450797" y="3813340"/>
            <a:ext cx="3178603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scRNA</a:t>
            </a:r>
            <a:r>
              <a:rPr lang="en-US" dirty="0"/>
              <a:t>-Seq (e.g. </a:t>
            </a:r>
            <a:r>
              <a:rPr lang="en-US" dirty="0" err="1"/>
              <a:t>DropSeq</a:t>
            </a:r>
            <a:r>
              <a:rPr lang="en-US" dirty="0"/>
              <a:t>)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B0D1B0E-DF75-194E-9064-C6BC1A8C78E8}"/>
              </a:ext>
            </a:extLst>
          </p:cNvPr>
          <p:cNvGrpSpPr/>
          <p:nvPr/>
        </p:nvGrpSpPr>
        <p:grpSpPr>
          <a:xfrm>
            <a:off x="6427663" y="5014593"/>
            <a:ext cx="1925903" cy="0"/>
            <a:chOff x="6259904" y="4779467"/>
            <a:chExt cx="1925903" cy="0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57B3F65-4637-DB40-8A23-EA206E2231AC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CF4A6E7-56D7-EB48-9E60-D97394675B9A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C468474-BEEA-8D4F-A18D-F21426427BC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3F34366-F8C6-3846-A95A-46A938CBA606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ABA27BF-E9D0-F041-9D23-D37BCD34FA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7D3EE68-B4F1-5342-B08A-64AB0E17D0D2}"/>
              </a:ext>
            </a:extLst>
          </p:cNvPr>
          <p:cNvGrpSpPr/>
          <p:nvPr/>
        </p:nvGrpSpPr>
        <p:grpSpPr>
          <a:xfrm>
            <a:off x="6427663" y="5247675"/>
            <a:ext cx="1925903" cy="0"/>
            <a:chOff x="6259904" y="4779467"/>
            <a:chExt cx="1925903" cy="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81C1ECE-2243-DE48-8C94-B7B1010F24C6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2F63F98-3F5C-5848-986F-F9A22B8D02C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CC53B3-9362-E94D-B1D0-1A0C4BF21A5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E8251C8-0FC9-D246-8764-C099546B7F7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1563773-643F-2841-9AF5-85A2C6F5915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13439774-5CDD-FD4D-B2D6-35E44E36360E}"/>
              </a:ext>
            </a:extLst>
          </p:cNvPr>
          <p:cNvGrpSpPr/>
          <p:nvPr/>
        </p:nvGrpSpPr>
        <p:grpSpPr>
          <a:xfrm>
            <a:off x="6427663" y="5400075"/>
            <a:ext cx="1925903" cy="0"/>
            <a:chOff x="6259904" y="4779467"/>
            <a:chExt cx="1925903" cy="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738AACC-774A-3B47-A8C6-D096B7C245CA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4506791-8398-9F4D-941C-EA3C4A6F9C6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C1EBBBD-1F8E-FA4F-BE6A-771F024E9EA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40EA8EFC-5012-654A-ADB6-B14442725EC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3ABF247-10EF-2442-B256-760CB30865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72AB8F0-7F28-A348-963F-178558933A49}"/>
              </a:ext>
            </a:extLst>
          </p:cNvPr>
          <p:cNvGrpSpPr/>
          <p:nvPr/>
        </p:nvGrpSpPr>
        <p:grpSpPr>
          <a:xfrm>
            <a:off x="6427663" y="5552475"/>
            <a:ext cx="1925903" cy="0"/>
            <a:chOff x="6259904" y="4779467"/>
            <a:chExt cx="1925903" cy="0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188D7A2-77F4-E243-A4BA-5EC24BC60F1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FBF98C3D-3BAD-8C44-AA0F-AE58FFC8765C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0DF3723-F0D9-2A41-AFF8-3716985B289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1F468028-DB85-B043-B2D7-00CA87AE16D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2FD362E-63E6-A348-8167-BAF2B8C326FD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C1AB1AB-B559-614C-8764-1C5BDA9F20CA}"/>
              </a:ext>
            </a:extLst>
          </p:cNvPr>
          <p:cNvGrpSpPr/>
          <p:nvPr/>
        </p:nvGrpSpPr>
        <p:grpSpPr>
          <a:xfrm>
            <a:off x="6427663" y="5785557"/>
            <a:ext cx="1925903" cy="0"/>
            <a:chOff x="6259904" y="4779467"/>
            <a:chExt cx="1925903" cy="0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0EA8E979-B8D7-144B-A738-D9CB38FCB707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31D88256-1D7A-7F4F-9C42-725F4AEDABF9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5EC851A7-8C1C-4A45-9DCF-1F612CA9027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5D6527DD-BBE9-B946-8E95-6E2F50A3D4B2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D01133F8-175B-2447-A3D9-CDD11AE0E9D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7E99117-616B-A24F-9081-71F1D3CAA48E}"/>
              </a:ext>
            </a:extLst>
          </p:cNvPr>
          <p:cNvGrpSpPr/>
          <p:nvPr/>
        </p:nvGrpSpPr>
        <p:grpSpPr>
          <a:xfrm>
            <a:off x="6427663" y="5937957"/>
            <a:ext cx="1925903" cy="0"/>
            <a:chOff x="6259904" y="4779467"/>
            <a:chExt cx="1925903" cy="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B87AAC79-ED8B-414C-BAD7-A814ECF71CA9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CB89B96E-EAD5-6640-AA0C-7E5C1F4E12F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65BEB3D-68F0-F246-95D9-85F5F18F12B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59D90534-E231-0D48-8C8C-4031B2E7449D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032153F1-8549-3F48-BD81-A252D13C9CF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28D2E90-849B-9E46-978B-A2E23B468DB5}"/>
              </a:ext>
            </a:extLst>
          </p:cNvPr>
          <p:cNvGrpSpPr/>
          <p:nvPr/>
        </p:nvGrpSpPr>
        <p:grpSpPr>
          <a:xfrm>
            <a:off x="6427663" y="6090357"/>
            <a:ext cx="1925903" cy="0"/>
            <a:chOff x="6259904" y="4779467"/>
            <a:chExt cx="1925903" cy="0"/>
          </a:xfrm>
        </p:grpSpPr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ACF7DE1-EA8E-514C-80A0-490294A3CCA5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A0BA7F86-26E8-6747-8058-AA2AFB0034E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89EFB94-C69E-D043-9A1A-4AF32BA52546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104072C2-D769-ED41-9A30-60C9387A1159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FF7FBE-5AA7-A241-BF28-3F9FBC935CF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Oval 168">
            <a:extLst>
              <a:ext uri="{FF2B5EF4-FFF2-40B4-BE49-F238E27FC236}">
                <a16:creationId xmlns:a16="http://schemas.microsoft.com/office/drawing/2014/main" id="{38255893-7BC9-304B-B8F8-AC886F93BE21}"/>
              </a:ext>
            </a:extLst>
          </p:cNvPr>
          <p:cNvSpPr/>
          <p:nvPr/>
        </p:nvSpPr>
        <p:spPr>
          <a:xfrm>
            <a:off x="3704953" y="4665550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9DE6FC7-3A06-D248-9F2D-263A4FD2EFFC}"/>
              </a:ext>
            </a:extLst>
          </p:cNvPr>
          <p:cNvSpPr/>
          <p:nvPr/>
        </p:nvSpPr>
        <p:spPr>
          <a:xfrm>
            <a:off x="3704953" y="520343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A00A274B-1DF2-CF47-A185-C92753B358F3}"/>
              </a:ext>
            </a:extLst>
          </p:cNvPr>
          <p:cNvSpPr/>
          <p:nvPr/>
        </p:nvSpPr>
        <p:spPr>
          <a:xfrm>
            <a:off x="3707527" y="5719847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48291BF7-221A-9541-A886-ACDE28A2624A}"/>
              </a:ext>
            </a:extLst>
          </p:cNvPr>
          <p:cNvSpPr txBox="1"/>
          <p:nvPr/>
        </p:nvSpPr>
        <p:spPr>
          <a:xfrm>
            <a:off x="3284836" y="4300411"/>
            <a:ext cx="129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Isolate Cells</a:t>
            </a: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74100DF8-9CA3-4047-8A1F-2E52C616C7E9}"/>
              </a:ext>
            </a:extLst>
          </p:cNvPr>
          <p:cNvSpPr/>
          <p:nvPr/>
        </p:nvSpPr>
        <p:spPr>
          <a:xfrm>
            <a:off x="3583026" y="1842828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DC4C06A1-DE8B-274C-A4B0-6FD006A1520E}"/>
              </a:ext>
            </a:extLst>
          </p:cNvPr>
          <p:cNvSpPr/>
          <p:nvPr/>
        </p:nvSpPr>
        <p:spPr>
          <a:xfrm>
            <a:off x="3592454" y="2329642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9210AC8-271E-2343-A14C-8BAFFCC02A81}"/>
              </a:ext>
            </a:extLst>
          </p:cNvPr>
          <p:cNvSpPr/>
          <p:nvPr/>
        </p:nvSpPr>
        <p:spPr>
          <a:xfrm>
            <a:off x="3789096" y="254436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ED8829E-0E61-7340-995B-6BD9E57D4999}"/>
              </a:ext>
            </a:extLst>
          </p:cNvPr>
          <p:cNvSpPr/>
          <p:nvPr/>
        </p:nvSpPr>
        <p:spPr>
          <a:xfrm>
            <a:off x="3514672" y="2645073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5A2A125D-D1CF-6E40-8892-72958BB6214D}"/>
              </a:ext>
            </a:extLst>
          </p:cNvPr>
          <p:cNvSpPr/>
          <p:nvPr/>
        </p:nvSpPr>
        <p:spPr>
          <a:xfrm>
            <a:off x="3691837" y="2694781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55C7F7F6-6ADB-104B-9717-529D0FA9D412}"/>
              </a:ext>
            </a:extLst>
          </p:cNvPr>
          <p:cNvSpPr/>
          <p:nvPr/>
        </p:nvSpPr>
        <p:spPr>
          <a:xfrm>
            <a:off x="3517153" y="2828644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F8D0E4-BC95-F949-91FB-B290CCCCE05D}"/>
              </a:ext>
            </a:extLst>
          </p:cNvPr>
          <p:cNvSpPr/>
          <p:nvPr/>
        </p:nvSpPr>
        <p:spPr>
          <a:xfrm>
            <a:off x="3829891" y="2941306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749BCB3-5E7E-1049-A1E7-BCCF9312CB16}"/>
              </a:ext>
            </a:extLst>
          </p:cNvPr>
          <p:cNvSpPr/>
          <p:nvPr/>
        </p:nvSpPr>
        <p:spPr>
          <a:xfrm>
            <a:off x="3779668" y="2057548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D8543F05-C138-5745-9280-EF4BB34F91C5}"/>
              </a:ext>
            </a:extLst>
          </p:cNvPr>
          <p:cNvSpPr/>
          <p:nvPr/>
        </p:nvSpPr>
        <p:spPr>
          <a:xfrm>
            <a:off x="3505244" y="2158259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15ED476-16A8-3644-8D24-2EF1839BE818}"/>
              </a:ext>
            </a:extLst>
          </p:cNvPr>
          <p:cNvSpPr/>
          <p:nvPr/>
        </p:nvSpPr>
        <p:spPr>
          <a:xfrm>
            <a:off x="3682409" y="2207967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6FA91DC-29D7-964C-B6B9-938119DEDBA5}"/>
              </a:ext>
            </a:extLst>
          </p:cNvPr>
          <p:cNvSpPr/>
          <p:nvPr/>
        </p:nvSpPr>
        <p:spPr>
          <a:xfrm>
            <a:off x="3507725" y="2341830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6AA3410-6181-D74D-A848-48B8C48D9B15}"/>
              </a:ext>
            </a:extLst>
          </p:cNvPr>
          <p:cNvSpPr/>
          <p:nvPr/>
        </p:nvSpPr>
        <p:spPr>
          <a:xfrm>
            <a:off x="3820463" y="2454492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ight Arrow 188">
            <a:extLst>
              <a:ext uri="{FF2B5EF4-FFF2-40B4-BE49-F238E27FC236}">
                <a16:creationId xmlns:a16="http://schemas.microsoft.com/office/drawing/2014/main" id="{0DC6464B-886E-BA4C-AF75-ADF3F26D8C08}"/>
              </a:ext>
            </a:extLst>
          </p:cNvPr>
          <p:cNvSpPr>
            <a:spLocks noChangeAspect="1"/>
          </p:cNvSpPr>
          <p:nvPr/>
        </p:nvSpPr>
        <p:spPr>
          <a:xfrm>
            <a:off x="4362218" y="470176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ight Arrow 189">
            <a:extLst>
              <a:ext uri="{FF2B5EF4-FFF2-40B4-BE49-F238E27FC236}">
                <a16:creationId xmlns:a16="http://schemas.microsoft.com/office/drawing/2014/main" id="{90A3413E-2E73-8440-9A60-AF55C942C9AE}"/>
              </a:ext>
            </a:extLst>
          </p:cNvPr>
          <p:cNvSpPr>
            <a:spLocks noChangeAspect="1"/>
          </p:cNvSpPr>
          <p:nvPr/>
        </p:nvSpPr>
        <p:spPr>
          <a:xfrm>
            <a:off x="6118150" y="46816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F6F62A92-FCF8-C844-ABA4-5D6F22A22460}"/>
              </a:ext>
            </a:extLst>
          </p:cNvPr>
          <p:cNvSpPr>
            <a:spLocks noChangeAspect="1"/>
          </p:cNvSpPr>
          <p:nvPr/>
        </p:nvSpPr>
        <p:spPr>
          <a:xfrm>
            <a:off x="4380148" y="525757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ight Arrow 191">
            <a:extLst>
              <a:ext uri="{FF2B5EF4-FFF2-40B4-BE49-F238E27FC236}">
                <a16:creationId xmlns:a16="http://schemas.microsoft.com/office/drawing/2014/main" id="{69963C3F-3036-2942-BB28-9EEF035C570C}"/>
              </a:ext>
            </a:extLst>
          </p:cNvPr>
          <p:cNvSpPr>
            <a:spLocks noChangeAspect="1"/>
          </p:cNvSpPr>
          <p:nvPr/>
        </p:nvSpPr>
        <p:spPr>
          <a:xfrm>
            <a:off x="6136080" y="523749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ight Arrow 192">
            <a:extLst>
              <a:ext uri="{FF2B5EF4-FFF2-40B4-BE49-F238E27FC236}">
                <a16:creationId xmlns:a16="http://schemas.microsoft.com/office/drawing/2014/main" id="{BCCCDB99-0DCA-2B4D-BBAD-3ADAE3A07C13}"/>
              </a:ext>
            </a:extLst>
          </p:cNvPr>
          <p:cNvSpPr>
            <a:spLocks noChangeAspect="1"/>
          </p:cNvSpPr>
          <p:nvPr/>
        </p:nvSpPr>
        <p:spPr>
          <a:xfrm>
            <a:off x="4411525" y="5773039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ight Arrow 193">
            <a:extLst>
              <a:ext uri="{FF2B5EF4-FFF2-40B4-BE49-F238E27FC236}">
                <a16:creationId xmlns:a16="http://schemas.microsoft.com/office/drawing/2014/main" id="{665D6E18-0B77-1046-97B3-025EA462739F}"/>
              </a:ext>
            </a:extLst>
          </p:cNvPr>
          <p:cNvSpPr>
            <a:spLocks noChangeAspect="1"/>
          </p:cNvSpPr>
          <p:nvPr/>
        </p:nvSpPr>
        <p:spPr>
          <a:xfrm>
            <a:off x="6167457" y="575296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44806C91-A054-0240-AA85-C3363000FBCF}"/>
              </a:ext>
            </a:extLst>
          </p:cNvPr>
          <p:cNvSpPr>
            <a:spLocks noChangeAspect="1"/>
          </p:cNvSpPr>
          <p:nvPr/>
        </p:nvSpPr>
        <p:spPr>
          <a:xfrm>
            <a:off x="4418948" y="256225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8B4E4770-9228-8F43-8CBC-DF270507EB7F}"/>
              </a:ext>
            </a:extLst>
          </p:cNvPr>
          <p:cNvSpPr>
            <a:spLocks noChangeAspect="1"/>
          </p:cNvSpPr>
          <p:nvPr/>
        </p:nvSpPr>
        <p:spPr>
          <a:xfrm>
            <a:off x="6138514" y="254208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C367C9C3-1740-9546-ABEC-1C1EA9E83BF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09174" y="3156068"/>
            <a:ext cx="1354606" cy="1145943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2E21C203-48F9-7F4B-A1D3-6605E829705F}"/>
              </a:ext>
            </a:extLst>
          </p:cNvPr>
          <p:cNvSpPr txBox="1"/>
          <p:nvPr/>
        </p:nvSpPr>
        <p:spPr>
          <a:xfrm>
            <a:off x="10751589" y="3098890"/>
            <a:ext cx="127951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AAFFFJJJJJJJJJJJJJJJJJFJ&lt;JJJJJJJJJJJJJJJJJJJJJJJJJ</a:t>
            </a:r>
          </a:p>
          <a:p>
            <a:r>
              <a:rPr lang="en-GB" sz="300" dirty="0"/>
              <a:t>@K00254:75:HGHVHBBXX:1:1101:3234:1297 1:N:0:AACCAG</a:t>
            </a:r>
          </a:p>
          <a:p>
            <a:r>
              <a:rPr lang="en-GB" sz="300" dirty="0"/>
              <a:t>CTTTGTGTTTGATCCCTAACTAGTAGCACAGTTTGGGGAAGCTGCAAAAC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AAFFFJJJJJJJJJJJFJJJJJJJJJJJJJJAJFJJJJJJJJJJJJJJJJ</a:t>
            </a:r>
          </a:p>
          <a:p>
            <a:r>
              <a:rPr lang="en-GB" sz="300" dirty="0"/>
              <a:t>@K00254:75:HGHVHBBXX:1:1101:4411:1297 1:N:0:AACCAG</a:t>
            </a:r>
          </a:p>
          <a:p>
            <a:r>
              <a:rPr lang="en-GB" sz="300" dirty="0"/>
              <a:t>AAGGATTCAGGTATTAGTGAGGAGGTCTCAGAAGAACTCTGTGCCTACCG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AAAF&lt;AFAJJA-F7&lt;F&lt;-&lt;7FJJJJ-7-7&lt;FJFF7-&lt;FFJFA7-FA&lt;FJ-</a:t>
            </a:r>
          </a:p>
          <a:p>
            <a:r>
              <a:rPr lang="en-GB" sz="300" dirty="0"/>
              <a:t>@K00254:75:HGHVHBBXX:1:1101:4777:1297 1:N:0:AACCAG</a:t>
            </a:r>
          </a:p>
          <a:p>
            <a:r>
              <a:rPr lang="en-GB" sz="300" dirty="0"/>
              <a:t>TCTCCTCTTGGTGCTTGCATCTGACATGTTGATGCTCAACCTTTCTGGGA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AAFFFJJJJJJFJJJJJJJJJJJJJJJJJJJJJJJFJJJJJJJJJJJJJJ</a:t>
            </a:r>
          </a:p>
          <a:p>
            <a:r>
              <a:rPr lang="en-GB" sz="300" dirty="0"/>
              <a:t>@K00254:75:HGHVHBBXX:1:1101:5325:1297 1:N:0:AACCAG</a:t>
            </a:r>
          </a:p>
          <a:p>
            <a:r>
              <a:rPr lang="en-GB" sz="300" dirty="0"/>
              <a:t>CTCTGAGCTGAAGTAACTGTGCAAGTGGATTGGACATATCTGCAAAGGAG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AAFFFJJJJJJJJJJJJJJJJJJJJJJJJJJJJJJJJJJJJJJJJJJJJJ</a:t>
            </a:r>
          </a:p>
          <a:p>
            <a:r>
              <a:rPr lang="en-GB" sz="300" dirty="0"/>
              <a:t>@K00254:75:HGHVHBBXX:1:1101:6035:1297 1:N:0:AACCAG</a:t>
            </a:r>
          </a:p>
          <a:p>
            <a:r>
              <a:rPr lang="en-GB" sz="300" dirty="0"/>
              <a:t>TTAGTTTTGATACCTCAGAGCTCACACACCACATGTAGCTCCCCCATCTC</a:t>
            </a:r>
          </a:p>
          <a:p>
            <a:r>
              <a:rPr lang="en-GB" sz="300" dirty="0"/>
              <a:t>+</a:t>
            </a:r>
          </a:p>
          <a:p>
            <a:endParaRPr lang="en-US" sz="3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E3E90709-A140-4B49-9299-E5625B8963E2}"/>
              </a:ext>
            </a:extLst>
          </p:cNvPr>
          <p:cNvSpPr txBox="1"/>
          <p:nvPr/>
        </p:nvSpPr>
        <p:spPr>
          <a:xfrm>
            <a:off x="8926364" y="2668406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AAD5E29-A928-DB4B-895E-A57979A85FC5}"/>
              </a:ext>
            </a:extLst>
          </p:cNvPr>
          <p:cNvSpPr txBox="1"/>
          <p:nvPr/>
        </p:nvSpPr>
        <p:spPr>
          <a:xfrm>
            <a:off x="10751589" y="2668406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202" name="Right Arrow 201">
            <a:extLst>
              <a:ext uri="{FF2B5EF4-FFF2-40B4-BE49-F238E27FC236}">
                <a16:creationId xmlns:a16="http://schemas.microsoft.com/office/drawing/2014/main" id="{4BC35203-9FC5-7841-803D-9FDD31A6C7A8}"/>
              </a:ext>
            </a:extLst>
          </p:cNvPr>
          <p:cNvSpPr>
            <a:spLocks noChangeAspect="1"/>
          </p:cNvSpPr>
          <p:nvPr/>
        </p:nvSpPr>
        <p:spPr>
          <a:xfrm rot="1202195">
            <a:off x="8627317" y="321740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ight Arrow 202">
            <a:extLst>
              <a:ext uri="{FF2B5EF4-FFF2-40B4-BE49-F238E27FC236}">
                <a16:creationId xmlns:a16="http://schemas.microsoft.com/office/drawing/2014/main" id="{DE7B1D92-F15A-6345-B4FE-D1C2CA3782F2}"/>
              </a:ext>
            </a:extLst>
          </p:cNvPr>
          <p:cNvSpPr>
            <a:spLocks noChangeAspect="1"/>
          </p:cNvSpPr>
          <p:nvPr/>
        </p:nvSpPr>
        <p:spPr>
          <a:xfrm>
            <a:off x="10291083" y="35858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ight Arrow 203">
            <a:extLst>
              <a:ext uri="{FF2B5EF4-FFF2-40B4-BE49-F238E27FC236}">
                <a16:creationId xmlns:a16="http://schemas.microsoft.com/office/drawing/2014/main" id="{148BCF44-2A57-A34A-9778-9EA5B5071767}"/>
              </a:ext>
            </a:extLst>
          </p:cNvPr>
          <p:cNvSpPr>
            <a:spLocks noChangeAspect="1"/>
          </p:cNvSpPr>
          <p:nvPr/>
        </p:nvSpPr>
        <p:spPr>
          <a:xfrm rot="20560821">
            <a:off x="8606556" y="403974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11C64215-D523-114F-8820-8EAF709B3E1B}"/>
              </a:ext>
            </a:extLst>
          </p:cNvPr>
          <p:cNvSpPr>
            <a:spLocks noChangeAspect="1"/>
          </p:cNvSpPr>
          <p:nvPr/>
        </p:nvSpPr>
        <p:spPr>
          <a:xfrm rot="20560821">
            <a:off x="2898814" y="3120983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8EC92463-05D0-B54C-A0F4-30A4DC71EEC3}"/>
              </a:ext>
            </a:extLst>
          </p:cNvPr>
          <p:cNvSpPr>
            <a:spLocks noChangeAspect="1"/>
          </p:cNvSpPr>
          <p:nvPr/>
        </p:nvSpPr>
        <p:spPr>
          <a:xfrm rot="1202195">
            <a:off x="2860242" y="39331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9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 flavours of RNA-Seq?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430D83-C80B-B446-A668-57C6920165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0840" y="1362093"/>
            <a:ext cx="3703015" cy="48990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134E43-F082-6942-B3B3-C0F1BEEA67A0}"/>
              </a:ext>
            </a:extLst>
          </p:cNvPr>
          <p:cNvSpPr/>
          <p:nvPr/>
        </p:nvSpPr>
        <p:spPr>
          <a:xfrm>
            <a:off x="6694025" y="6261181"/>
            <a:ext cx="549797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7"/>
              </a:rPr>
              <a:t>https://emea.illumina.com/content/dam/illumina-marketing/documents/applications/ngs-library-prep/for-all-you-seq-rna.pdf</a:t>
            </a:r>
            <a:endParaRPr lang="en-US" sz="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F2EC3E-4900-4949-8BBC-1806A4E36FF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757" y="1152329"/>
            <a:ext cx="3551310" cy="51439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46939D-6911-A947-8754-FD4F1C5B282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31628" y="1152329"/>
            <a:ext cx="4212567" cy="510885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F018A5F-661C-E045-88BC-FD5ECD7908C9}"/>
              </a:ext>
            </a:extLst>
          </p:cNvPr>
          <p:cNvSpPr/>
          <p:nvPr/>
        </p:nvSpPr>
        <p:spPr>
          <a:xfrm>
            <a:off x="7689293" y="1328225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603D58-DBB5-CE40-845A-273ACE014E2E}"/>
              </a:ext>
            </a:extLst>
          </p:cNvPr>
          <p:cNvSpPr/>
          <p:nvPr/>
        </p:nvSpPr>
        <p:spPr>
          <a:xfrm>
            <a:off x="166319" y="1266633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3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308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Technologies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82624-89C1-414A-95D0-93C62A2A3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460" y="3777444"/>
            <a:ext cx="4556397" cy="13655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545774-57BA-DB4F-B8D6-28FDE5005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461" y="2810122"/>
            <a:ext cx="4399420" cy="895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B461B7-E34F-614B-92ED-52E83D3B8C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385650"/>
            <a:ext cx="896349" cy="1351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AD5FD6-9034-3449-B802-857DDCFB70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5616" y="2959255"/>
            <a:ext cx="2863972" cy="24296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84C88B-A0CF-D749-899D-636C3A923C34}"/>
              </a:ext>
            </a:extLst>
          </p:cNvPr>
          <p:cNvSpPr txBox="1"/>
          <p:nvPr/>
        </p:nvSpPr>
        <p:spPr>
          <a:xfrm>
            <a:off x="583562" y="2150277"/>
            <a:ext cx="32993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Illumina </a:t>
            </a:r>
          </a:p>
          <a:p>
            <a:r>
              <a:rPr lang="en-US" dirty="0"/>
              <a:t>Short Read Sequencers 50-300bp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1131A8-58F4-AF4D-AD23-9AAF61545195}"/>
              </a:ext>
            </a:extLst>
          </p:cNvPr>
          <p:cNvSpPr txBox="1"/>
          <p:nvPr/>
        </p:nvSpPr>
        <p:spPr>
          <a:xfrm>
            <a:off x="4936686" y="2150277"/>
            <a:ext cx="3007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PacBio </a:t>
            </a:r>
          </a:p>
          <a:p>
            <a:r>
              <a:rPr lang="en-US" dirty="0"/>
              <a:t>Long Read Sequencers 1-10Kb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0C1857-5CDA-EA4D-A5C1-AC5E2A941DED}"/>
              </a:ext>
            </a:extLst>
          </p:cNvPr>
          <p:cNvSpPr txBox="1"/>
          <p:nvPr/>
        </p:nvSpPr>
        <p:spPr>
          <a:xfrm>
            <a:off x="8071681" y="2150277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Oxford Nanopore Technologies </a:t>
            </a:r>
          </a:p>
          <a:p>
            <a:r>
              <a:rPr lang="en-US" dirty="0"/>
              <a:t>Long Read Sequencers 1Kb – 1Mb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FF8263B-FE7C-7249-846F-BD12E8472A99}"/>
              </a:ext>
            </a:extLst>
          </p:cNvPr>
          <p:cNvSpPr/>
          <p:nvPr/>
        </p:nvSpPr>
        <p:spPr>
          <a:xfrm>
            <a:off x="437460" y="1789070"/>
            <a:ext cx="4399421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A10C23-B61A-2647-92AA-8339B4D7EA2B}"/>
              </a:ext>
            </a:extLst>
          </p:cNvPr>
          <p:cNvSpPr/>
          <p:nvPr/>
        </p:nvSpPr>
        <p:spPr>
          <a:xfrm>
            <a:off x="4917953" y="1804052"/>
            <a:ext cx="2995113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97CA8B-F3A9-CA43-9506-D2C5C81F5BC8}"/>
              </a:ext>
            </a:extLst>
          </p:cNvPr>
          <p:cNvSpPr/>
          <p:nvPr/>
        </p:nvSpPr>
        <p:spPr>
          <a:xfrm>
            <a:off x="7988884" y="1804052"/>
            <a:ext cx="3797437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CB5B0-F78D-3C4E-B6CD-CEDCCD0D38EA}"/>
              </a:ext>
            </a:extLst>
          </p:cNvPr>
          <p:cNvSpPr txBox="1"/>
          <p:nvPr/>
        </p:nvSpPr>
        <p:spPr>
          <a:xfrm>
            <a:off x="583562" y="1574225"/>
            <a:ext cx="2498520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By Synthesis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AC5E61-BCD4-C046-B69C-45D4CF302AD9}"/>
              </a:ext>
            </a:extLst>
          </p:cNvPr>
          <p:cNvSpPr txBox="1"/>
          <p:nvPr/>
        </p:nvSpPr>
        <p:spPr>
          <a:xfrm>
            <a:off x="8143526" y="1599740"/>
            <a:ext cx="3420097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through protein pores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4C8C76-AF27-5D42-8574-40D7CAB3EEAF}"/>
              </a:ext>
            </a:extLst>
          </p:cNvPr>
          <p:cNvSpPr txBox="1"/>
          <p:nvPr/>
        </p:nvSpPr>
        <p:spPr>
          <a:xfrm>
            <a:off x="5067341" y="1440527"/>
            <a:ext cx="2746246" cy="71508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Single Molecule Real Time </a:t>
            </a:r>
          </a:p>
          <a:p>
            <a:r>
              <a:rPr lang="en-US" dirty="0"/>
              <a:t>Sequencing (SMRT)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449893-AD65-464A-969D-47763D839A02}"/>
              </a:ext>
            </a:extLst>
          </p:cNvPr>
          <p:cNvSpPr txBox="1"/>
          <p:nvPr/>
        </p:nvSpPr>
        <p:spPr>
          <a:xfrm>
            <a:off x="7118133" y="5825862"/>
            <a:ext cx="174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Stochastic Errors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1C82CB-7627-8942-8A49-9DEBF2108C15}"/>
              </a:ext>
            </a:extLst>
          </p:cNvPr>
          <p:cNvSpPr txBox="1"/>
          <p:nvPr/>
        </p:nvSpPr>
        <p:spPr>
          <a:xfrm>
            <a:off x="1844907" y="5827177"/>
            <a:ext cx="185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Errors</a:t>
            </a:r>
          </a:p>
        </p:txBody>
      </p:sp>
    </p:spTree>
    <p:extLst>
      <p:ext uri="{BB962C8B-B14F-4D97-AF65-F5344CB8AC3E}">
        <p14:creationId xmlns:p14="http://schemas.microsoft.com/office/powerpoint/2010/main" val="641331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val 208">
            <a:extLst>
              <a:ext uri="{FF2B5EF4-FFF2-40B4-BE49-F238E27FC236}">
                <a16:creationId xmlns:a16="http://schemas.microsoft.com/office/drawing/2014/main" id="{042E405E-27F9-4749-9EAC-AF1F470821B5}"/>
              </a:ext>
            </a:extLst>
          </p:cNvPr>
          <p:cNvSpPr/>
          <p:nvPr/>
        </p:nvSpPr>
        <p:spPr>
          <a:xfrm>
            <a:off x="7981404" y="5193974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2CE54982-F08A-5C4F-BCA6-EEDF7C817A88}"/>
              </a:ext>
            </a:extLst>
          </p:cNvPr>
          <p:cNvSpPr/>
          <p:nvPr/>
        </p:nvSpPr>
        <p:spPr>
          <a:xfrm>
            <a:off x="8177236" y="4998142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4ABE7E18-5615-E845-AC68-4D8333B1C81A}"/>
              </a:ext>
            </a:extLst>
          </p:cNvPr>
          <p:cNvSpPr/>
          <p:nvPr/>
        </p:nvSpPr>
        <p:spPr>
          <a:xfrm>
            <a:off x="7981404" y="4998142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8CF87A3E-20E7-E64F-8BC7-43D43613B350}"/>
              </a:ext>
            </a:extLst>
          </p:cNvPr>
          <p:cNvSpPr/>
          <p:nvPr/>
        </p:nvSpPr>
        <p:spPr>
          <a:xfrm>
            <a:off x="8180375" y="5193974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31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By Synthesis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EF8E9C-16B7-764B-9CFE-20A97167BC89}"/>
              </a:ext>
            </a:extLst>
          </p:cNvPr>
          <p:cNvGrpSpPr/>
          <p:nvPr/>
        </p:nvGrpSpPr>
        <p:grpSpPr>
          <a:xfrm>
            <a:off x="220133" y="1152329"/>
            <a:ext cx="5257031" cy="1720793"/>
            <a:chOff x="1227667" y="1192693"/>
            <a:chExt cx="7311215" cy="239319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8267008-B3E2-A44E-AA1B-F94B78B00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568475" y="2150060"/>
              <a:ext cx="1368490" cy="96425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A67815-9B18-9048-BC35-E0AD8B0A7B34}"/>
                </a:ext>
              </a:extLst>
            </p:cNvPr>
            <p:cNvSpPr txBox="1"/>
            <p:nvPr/>
          </p:nvSpPr>
          <p:spPr>
            <a:xfrm>
              <a:off x="2457465" y="2844023"/>
              <a:ext cx="527709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" i="1" dirty="0" err="1"/>
                <a:t>Amazon.com</a:t>
              </a:r>
              <a:endParaRPr lang="en-US" sz="500" i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BF9D6-A53F-354F-B9D6-E3FC13E720B5}"/>
                </a:ext>
              </a:extLst>
            </p:cNvPr>
            <p:cNvSpPr txBox="1"/>
            <p:nvPr/>
          </p:nvSpPr>
          <p:spPr>
            <a:xfrm>
              <a:off x="1360993" y="1650937"/>
              <a:ext cx="2294385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Tissue / Cells of Interest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A51D8C-4C9E-0446-B728-F78DBC5953E2}"/>
                </a:ext>
              </a:extLst>
            </p:cNvPr>
            <p:cNvSpPr txBox="1"/>
            <p:nvPr/>
          </p:nvSpPr>
          <p:spPr>
            <a:xfrm>
              <a:off x="4714917" y="1659850"/>
              <a:ext cx="1298567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Extract RNA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3C3BA3-C607-1142-AB09-CECB63A53D3C}"/>
                </a:ext>
              </a:extLst>
            </p:cNvPr>
            <p:cNvCxnSpPr/>
            <p:nvPr/>
          </p:nvCxnSpPr>
          <p:spPr>
            <a:xfrm>
              <a:off x="4786037" y="2123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F546971-B321-C841-84B9-936CAC244436}"/>
                </a:ext>
              </a:extLst>
            </p:cNvPr>
            <p:cNvGrpSpPr/>
            <p:nvPr/>
          </p:nvGrpSpPr>
          <p:grpSpPr>
            <a:xfrm>
              <a:off x="6442007" y="2122703"/>
              <a:ext cx="1577923" cy="635"/>
              <a:chOff x="6132195" y="2956560"/>
              <a:chExt cx="1577923" cy="635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AE1F32-B7A2-974F-A005-2D5808AA9D2B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60FBC7F-E456-9C43-9460-9FDE79B91B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64B3F75-B87B-9343-AC20-A480DDD9DD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30D3E01-873B-CA44-9C5E-FF2673C7D3B6}"/>
                </a:ext>
              </a:extLst>
            </p:cNvPr>
            <p:cNvCxnSpPr/>
            <p:nvPr/>
          </p:nvCxnSpPr>
          <p:spPr>
            <a:xfrm>
              <a:off x="4786037" y="2275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D9D3AA-429B-C14F-8B77-AA257B2A3349}"/>
                </a:ext>
              </a:extLst>
            </p:cNvPr>
            <p:cNvGrpSpPr/>
            <p:nvPr/>
          </p:nvGrpSpPr>
          <p:grpSpPr>
            <a:xfrm>
              <a:off x="6442007" y="2275103"/>
              <a:ext cx="1577923" cy="635"/>
              <a:chOff x="6132195" y="2956560"/>
              <a:chExt cx="1577923" cy="635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34BC9EE-3FAD-A249-9BBE-5B6A8AAD773D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2D20895-2F89-8744-ACED-B4E4ED9E4B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7FE431E-A11E-2B47-BA7E-41A12EEE7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CF0B044-85A4-2F47-93D8-61CDED27DC6B}"/>
                </a:ext>
              </a:extLst>
            </p:cNvPr>
            <p:cNvCxnSpPr/>
            <p:nvPr/>
          </p:nvCxnSpPr>
          <p:spPr>
            <a:xfrm>
              <a:off x="4786037" y="2428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509D894-4B44-5D42-98A5-F23EE9588C73}"/>
                </a:ext>
              </a:extLst>
            </p:cNvPr>
            <p:cNvGrpSpPr/>
            <p:nvPr/>
          </p:nvGrpSpPr>
          <p:grpSpPr>
            <a:xfrm>
              <a:off x="6442007" y="2427503"/>
              <a:ext cx="1577923" cy="635"/>
              <a:chOff x="6132195" y="2956560"/>
              <a:chExt cx="1577923" cy="635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BBF49E4-C1D6-2849-A074-011F91F945FF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F28F5BF-B400-0A44-9EDE-F06BC09865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8F15773-EC74-184B-8ED9-0793AF07CE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CCC389-9B66-494F-AF7D-225EF8173B2D}"/>
                </a:ext>
              </a:extLst>
            </p:cNvPr>
            <p:cNvCxnSpPr/>
            <p:nvPr/>
          </p:nvCxnSpPr>
          <p:spPr>
            <a:xfrm>
              <a:off x="4786037" y="2580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292732-5BD7-F043-B7D4-F701F2143002}"/>
                </a:ext>
              </a:extLst>
            </p:cNvPr>
            <p:cNvGrpSpPr/>
            <p:nvPr/>
          </p:nvGrpSpPr>
          <p:grpSpPr>
            <a:xfrm>
              <a:off x="6442007" y="2579903"/>
              <a:ext cx="1577923" cy="635"/>
              <a:chOff x="6132195" y="2956560"/>
              <a:chExt cx="1577923" cy="63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4DB126D-2D28-2B4A-BD6A-A4B54D5F0655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DAEB4C2-C99A-7549-9153-A71B081540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622C33C-218E-1342-A9A4-261E79678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52AF82-D772-0D42-A461-598BE440F794}"/>
                </a:ext>
              </a:extLst>
            </p:cNvPr>
            <p:cNvCxnSpPr/>
            <p:nvPr/>
          </p:nvCxnSpPr>
          <p:spPr>
            <a:xfrm>
              <a:off x="4786037" y="27329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F5849E3-16E9-7C46-8AB2-D2713CE06901}"/>
                </a:ext>
              </a:extLst>
            </p:cNvPr>
            <p:cNvGrpSpPr/>
            <p:nvPr/>
          </p:nvGrpSpPr>
          <p:grpSpPr>
            <a:xfrm>
              <a:off x="6442007" y="2732303"/>
              <a:ext cx="1577923" cy="635"/>
              <a:chOff x="6132195" y="2956560"/>
              <a:chExt cx="1577923" cy="635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E807D2C-6611-8C4B-A2B6-5677EE006654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6DE94F8-B105-2C48-A3DC-22B3DB2E9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80E72436-3FD6-814D-9581-66DC5D068C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549ED2-D43B-624C-874E-0C72449C5FA5}"/>
                </a:ext>
              </a:extLst>
            </p:cNvPr>
            <p:cNvCxnSpPr/>
            <p:nvPr/>
          </p:nvCxnSpPr>
          <p:spPr>
            <a:xfrm>
              <a:off x="4786037" y="2885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D7F6C9C-550C-9241-A5C5-487DED2A064C}"/>
                </a:ext>
              </a:extLst>
            </p:cNvPr>
            <p:cNvGrpSpPr/>
            <p:nvPr/>
          </p:nvGrpSpPr>
          <p:grpSpPr>
            <a:xfrm>
              <a:off x="6442007" y="2884703"/>
              <a:ext cx="1577923" cy="635"/>
              <a:chOff x="6132195" y="2956560"/>
              <a:chExt cx="1577923" cy="635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784EAEA-FACB-D64E-8143-5F254ED8C67E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2ABF6F6-F66E-624D-A843-0C62AC274F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43407B5-8F80-AA40-AFA7-3CA3DDE2F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52BDDB4-1724-9941-AAF7-35692BAFFD7F}"/>
                </a:ext>
              </a:extLst>
            </p:cNvPr>
            <p:cNvCxnSpPr/>
            <p:nvPr/>
          </p:nvCxnSpPr>
          <p:spPr>
            <a:xfrm>
              <a:off x="4786037" y="3037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F6170EE-777A-2D41-B0EC-68791C708E19}"/>
                </a:ext>
              </a:extLst>
            </p:cNvPr>
            <p:cNvGrpSpPr/>
            <p:nvPr/>
          </p:nvGrpSpPr>
          <p:grpSpPr>
            <a:xfrm>
              <a:off x="6442007" y="3037103"/>
              <a:ext cx="1577923" cy="635"/>
              <a:chOff x="6132195" y="2956560"/>
              <a:chExt cx="1577923" cy="63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BD42474-50E9-844C-BC33-10DA00F610F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F95DB32-7F59-7B48-A151-1DD29C7755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CC3B87FF-3D7B-534E-9D7D-E1855E8F3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7E986CC-416D-8846-9E0B-CE11CF61735F}"/>
                </a:ext>
              </a:extLst>
            </p:cNvPr>
            <p:cNvCxnSpPr/>
            <p:nvPr/>
          </p:nvCxnSpPr>
          <p:spPr>
            <a:xfrm>
              <a:off x="4786037" y="3190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D022824-32C8-7147-A134-82B661BBECD4}"/>
                </a:ext>
              </a:extLst>
            </p:cNvPr>
            <p:cNvGrpSpPr/>
            <p:nvPr/>
          </p:nvGrpSpPr>
          <p:grpSpPr>
            <a:xfrm>
              <a:off x="6442007" y="3189503"/>
              <a:ext cx="1577923" cy="635"/>
              <a:chOff x="6132195" y="2956560"/>
              <a:chExt cx="1577923" cy="635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A48F36-0CBE-9F41-9A07-312AB529DC9C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8241EC05-6CF8-FD4A-B5E2-45E45D4B0C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2410B670-269F-6749-9C29-63495C6EF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B115181-BD20-1640-A954-9700575CB979}"/>
                </a:ext>
              </a:extLst>
            </p:cNvPr>
            <p:cNvCxnSpPr/>
            <p:nvPr/>
          </p:nvCxnSpPr>
          <p:spPr>
            <a:xfrm>
              <a:off x="4786037" y="3342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F758A48-7E07-2145-9AAF-F09317D6E1C8}"/>
                </a:ext>
              </a:extLst>
            </p:cNvPr>
            <p:cNvGrpSpPr/>
            <p:nvPr/>
          </p:nvGrpSpPr>
          <p:grpSpPr>
            <a:xfrm>
              <a:off x="6442007" y="3341903"/>
              <a:ext cx="1577923" cy="635"/>
              <a:chOff x="6132195" y="2956560"/>
              <a:chExt cx="1577923" cy="635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2698B60-A346-DD42-ACFF-5CBFE91C253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CFD845D-A3FA-2042-9A12-EEC13F2D55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2610507-AE7D-2149-859C-AE98B320B2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6D2C20-4EBD-134F-88FE-43F0DF6C434A}"/>
                </a:ext>
              </a:extLst>
            </p:cNvPr>
            <p:cNvSpPr txBox="1"/>
            <p:nvPr/>
          </p:nvSpPr>
          <p:spPr>
            <a:xfrm>
              <a:off x="6442007" y="1659850"/>
              <a:ext cx="1303561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Library Prep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FDE4E722-DAE5-B34C-B136-292EED8912CA}"/>
                </a:ext>
              </a:extLst>
            </p:cNvPr>
            <p:cNvSpPr/>
            <p:nvPr/>
          </p:nvSpPr>
          <p:spPr>
            <a:xfrm>
              <a:off x="1227667" y="1399615"/>
              <a:ext cx="7311215" cy="2186270"/>
            </a:xfrm>
            <a:prstGeom prst="roundRect">
              <a:avLst>
                <a:gd name="adj" fmla="val 390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F472C2A-057D-E141-8C76-DC7509274C78}"/>
                </a:ext>
              </a:extLst>
            </p:cNvPr>
            <p:cNvSpPr txBox="1"/>
            <p:nvPr/>
          </p:nvSpPr>
          <p:spPr>
            <a:xfrm>
              <a:off x="1369604" y="1192693"/>
              <a:ext cx="2912353" cy="4262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Bulk RNA-Seq (poly-A capture)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E603BB1-5A1F-744D-A509-567648BD10DD}"/>
                </a:ext>
              </a:extLst>
            </p:cNvPr>
            <p:cNvGrpSpPr/>
            <p:nvPr/>
          </p:nvGrpSpPr>
          <p:grpSpPr>
            <a:xfrm>
              <a:off x="3580516" y="2137206"/>
              <a:ext cx="501417" cy="1041875"/>
              <a:chOff x="3505244" y="1842828"/>
              <a:chExt cx="717932" cy="1491763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35AC20-1D74-894A-87BD-7F22D1655F9C}"/>
                  </a:ext>
                </a:extLst>
              </p:cNvPr>
              <p:cNvSpPr/>
              <p:nvPr/>
            </p:nvSpPr>
            <p:spPr>
              <a:xfrm>
                <a:off x="3583026" y="1842828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1ACCE75-C24E-2B4B-BF18-4C25727237D2}"/>
                  </a:ext>
                </a:extLst>
              </p:cNvPr>
              <p:cNvSpPr/>
              <p:nvPr/>
            </p:nvSpPr>
            <p:spPr>
              <a:xfrm>
                <a:off x="3592454" y="2329642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872402BE-9B3E-1843-AA60-8446C55DA252}"/>
                  </a:ext>
                </a:extLst>
              </p:cNvPr>
              <p:cNvSpPr/>
              <p:nvPr/>
            </p:nvSpPr>
            <p:spPr>
              <a:xfrm>
                <a:off x="3789096" y="2544362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2E25FF9C-6D6A-624D-A3C9-9982977D7BAC}"/>
                  </a:ext>
                </a:extLst>
              </p:cNvPr>
              <p:cNvSpPr/>
              <p:nvPr/>
            </p:nvSpPr>
            <p:spPr>
              <a:xfrm>
                <a:off x="3514672" y="2645073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93E3496-25A2-CF47-B7FE-B796725C14CA}"/>
                  </a:ext>
                </a:extLst>
              </p:cNvPr>
              <p:cNvSpPr/>
              <p:nvPr/>
            </p:nvSpPr>
            <p:spPr>
              <a:xfrm>
                <a:off x="3691837" y="2694781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F0A8EFB2-F881-F046-8E17-552603285164}"/>
                  </a:ext>
                </a:extLst>
              </p:cNvPr>
              <p:cNvSpPr/>
              <p:nvPr/>
            </p:nvSpPr>
            <p:spPr>
              <a:xfrm>
                <a:off x="3517153" y="2828644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5957B451-3F77-C045-AAC9-E02A3588235C}"/>
                  </a:ext>
                </a:extLst>
              </p:cNvPr>
              <p:cNvSpPr/>
              <p:nvPr/>
            </p:nvSpPr>
            <p:spPr>
              <a:xfrm>
                <a:off x="3829891" y="2941306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3391183F-7917-2340-A574-CF07CCBC1DFC}"/>
                  </a:ext>
                </a:extLst>
              </p:cNvPr>
              <p:cNvSpPr/>
              <p:nvPr/>
            </p:nvSpPr>
            <p:spPr>
              <a:xfrm>
                <a:off x="3779668" y="2057548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5B8A27E-2E58-284C-A65F-EE4BA834A0E9}"/>
                  </a:ext>
                </a:extLst>
              </p:cNvPr>
              <p:cNvSpPr/>
              <p:nvPr/>
            </p:nvSpPr>
            <p:spPr>
              <a:xfrm>
                <a:off x="3505244" y="2158259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0600B42-1569-7348-B528-6095A6163C46}"/>
                  </a:ext>
                </a:extLst>
              </p:cNvPr>
              <p:cNvSpPr/>
              <p:nvPr/>
            </p:nvSpPr>
            <p:spPr>
              <a:xfrm>
                <a:off x="3682409" y="2207967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436D03-4403-B84D-9FC1-2D8B6CD2A393}"/>
                  </a:ext>
                </a:extLst>
              </p:cNvPr>
              <p:cNvSpPr/>
              <p:nvPr/>
            </p:nvSpPr>
            <p:spPr>
              <a:xfrm>
                <a:off x="3507725" y="2341830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F8A39A7F-88DC-3C41-BEE3-2EC17640C519}"/>
                  </a:ext>
                </a:extLst>
              </p:cNvPr>
              <p:cNvSpPr/>
              <p:nvPr/>
            </p:nvSpPr>
            <p:spPr>
              <a:xfrm>
                <a:off x="3820463" y="2454492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21E2A4A8-B8AB-A644-BB6A-524D599BF2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18948" y="2562252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BD2446F2-6A4B-F746-B0DF-82B935FDDF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38514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ight Arrow 107">
              <a:extLst>
                <a:ext uri="{FF2B5EF4-FFF2-40B4-BE49-F238E27FC236}">
                  <a16:creationId xmlns:a16="http://schemas.microsoft.com/office/drawing/2014/main" id="{336F34C3-BB00-C146-9F66-A34CA52DE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2517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A9260E1-8754-0C49-B982-17C5BA16FD40}"/>
              </a:ext>
            </a:extLst>
          </p:cNvPr>
          <p:cNvSpPr txBox="1"/>
          <p:nvPr/>
        </p:nvSpPr>
        <p:spPr>
          <a:xfrm>
            <a:off x="156614" y="3102424"/>
            <a:ext cx="3423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By Synthesis (Illumina)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1A59B63-D120-1747-83E0-199D253A03AA}"/>
              </a:ext>
            </a:extLst>
          </p:cNvPr>
          <p:cNvSpPr/>
          <p:nvPr/>
        </p:nvSpPr>
        <p:spPr>
          <a:xfrm>
            <a:off x="1422414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9D974C4C-86E0-8241-9363-5A611F08F0CA}"/>
              </a:ext>
            </a:extLst>
          </p:cNvPr>
          <p:cNvCxnSpPr>
            <a:cxnSpLocks/>
          </p:cNvCxnSpPr>
          <p:nvPr/>
        </p:nvCxnSpPr>
        <p:spPr>
          <a:xfrm rot="16200000">
            <a:off x="1657827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936A66E9-02FA-AE49-9CAB-BA914E0FF027}"/>
              </a:ext>
            </a:extLst>
          </p:cNvPr>
          <p:cNvCxnSpPr>
            <a:cxnSpLocks/>
          </p:cNvCxnSpPr>
          <p:nvPr/>
        </p:nvCxnSpPr>
        <p:spPr>
          <a:xfrm rot="16200000">
            <a:off x="2265523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DFCFAF-D19A-3A42-93E1-93D48537EFFF}"/>
              </a:ext>
            </a:extLst>
          </p:cNvPr>
          <p:cNvSpPr/>
          <p:nvPr/>
        </p:nvSpPr>
        <p:spPr>
          <a:xfrm>
            <a:off x="3741685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25CA73F-7B50-084E-B0FD-07FD72ECDDAC}"/>
              </a:ext>
            </a:extLst>
          </p:cNvPr>
          <p:cNvGrpSpPr/>
          <p:nvPr/>
        </p:nvGrpSpPr>
        <p:grpSpPr>
          <a:xfrm>
            <a:off x="4707818" y="4001314"/>
            <a:ext cx="635" cy="1577923"/>
            <a:chOff x="4687886" y="4034698"/>
            <a:chExt cx="635" cy="1577923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11F691A-0006-2E41-A221-21ABB048BFD7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394585E-FDC3-3042-A1EC-1B8A0454E6B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A87E334F-DD58-5744-A204-66BC2F07673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839C0F2-E5F7-2144-831A-BD902D81CC4D}"/>
              </a:ext>
            </a:extLst>
          </p:cNvPr>
          <p:cNvCxnSpPr>
            <a:cxnSpLocks/>
          </p:cNvCxnSpPr>
          <p:nvPr/>
        </p:nvCxnSpPr>
        <p:spPr>
          <a:xfrm rot="16200000">
            <a:off x="3977098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254F89C-8EF8-864D-9A31-07D887E34406}"/>
              </a:ext>
            </a:extLst>
          </p:cNvPr>
          <p:cNvCxnSpPr>
            <a:cxnSpLocks/>
          </p:cNvCxnSpPr>
          <p:nvPr/>
        </p:nvCxnSpPr>
        <p:spPr>
          <a:xfrm rot="16200000">
            <a:off x="4584794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ight Arrow 128">
            <a:extLst>
              <a:ext uri="{FF2B5EF4-FFF2-40B4-BE49-F238E27FC236}">
                <a16:creationId xmlns:a16="http://schemas.microsoft.com/office/drawing/2014/main" id="{D11B4617-BEA8-2F4A-81B6-49A1A1ADC9C7}"/>
              </a:ext>
            </a:extLst>
          </p:cNvPr>
          <p:cNvSpPr>
            <a:spLocks noChangeAspect="1"/>
          </p:cNvSpPr>
          <p:nvPr/>
        </p:nvSpPr>
        <p:spPr>
          <a:xfrm>
            <a:off x="3173675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61C87F32-8608-A040-BDA5-9631D5DB55EB}"/>
              </a:ext>
            </a:extLst>
          </p:cNvPr>
          <p:cNvSpPr>
            <a:spLocks noChangeAspect="1"/>
          </p:cNvSpPr>
          <p:nvPr/>
        </p:nvSpPr>
        <p:spPr>
          <a:xfrm>
            <a:off x="5649780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1C865FB-E46B-7749-9671-137440EEF130}"/>
              </a:ext>
            </a:extLst>
          </p:cNvPr>
          <p:cNvSpPr txBox="1"/>
          <p:nvPr/>
        </p:nvSpPr>
        <p:spPr>
          <a:xfrm>
            <a:off x="3034030" y="4789377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9FD9AF0-62BE-5343-B347-7E46226BBBD4}"/>
              </a:ext>
            </a:extLst>
          </p:cNvPr>
          <p:cNvCxnSpPr>
            <a:cxnSpLocks/>
          </p:cNvCxnSpPr>
          <p:nvPr/>
        </p:nvCxnSpPr>
        <p:spPr>
          <a:xfrm rot="16200000">
            <a:off x="4701942" y="408989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BEB970DB-563B-F044-859A-7530C93E23F1}"/>
              </a:ext>
            </a:extLst>
          </p:cNvPr>
          <p:cNvSpPr txBox="1"/>
          <p:nvPr/>
        </p:nvSpPr>
        <p:spPr>
          <a:xfrm>
            <a:off x="3828300" y="3700881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primer</a:t>
            </a: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8190858-D9A5-E644-8819-CBA8209B0470}"/>
              </a:ext>
            </a:extLst>
          </p:cNvPr>
          <p:cNvGrpSpPr/>
          <p:nvPr/>
        </p:nvGrpSpPr>
        <p:grpSpPr>
          <a:xfrm>
            <a:off x="2096663" y="4197145"/>
            <a:ext cx="1" cy="910133"/>
            <a:chOff x="5859892" y="4871584"/>
            <a:chExt cx="1" cy="910133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F2B34F4-CEAA-2942-875D-3F568A11FCC4}"/>
                </a:ext>
              </a:extLst>
            </p:cNvPr>
            <p:cNvCxnSpPr/>
            <p:nvPr/>
          </p:nvCxnSpPr>
          <p:spPr>
            <a:xfrm rot="16200000">
              <a:off x="5507013" y="5326651"/>
              <a:ext cx="705758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D02033A-3682-6246-9AC5-28D39A70A7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5730624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4FDD9F-5E18-9D43-945C-4AA7F6DCB6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4922678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E637D19-751E-1E49-8F03-B733FC29B496}"/>
              </a:ext>
            </a:extLst>
          </p:cNvPr>
          <p:cNvSpPr txBox="1"/>
          <p:nvPr/>
        </p:nvSpPr>
        <p:spPr>
          <a:xfrm>
            <a:off x="1468237" y="3713461"/>
            <a:ext cx="13837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Hybridise</a:t>
            </a:r>
            <a:r>
              <a:rPr lang="en-US" sz="1100" dirty="0"/>
              <a:t> to flow cell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CC144D7-82C8-AF49-AC45-BE944E20F141}"/>
              </a:ext>
            </a:extLst>
          </p:cNvPr>
          <p:cNvSpPr/>
          <p:nvPr/>
        </p:nvSpPr>
        <p:spPr>
          <a:xfrm>
            <a:off x="6295573" y="5605482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8CC5FE1-57B7-5644-80EF-1C5752E70736}"/>
              </a:ext>
            </a:extLst>
          </p:cNvPr>
          <p:cNvGrpSpPr/>
          <p:nvPr/>
        </p:nvGrpSpPr>
        <p:grpSpPr>
          <a:xfrm>
            <a:off x="7261706" y="4007150"/>
            <a:ext cx="635" cy="1577923"/>
            <a:chOff x="4687886" y="4034698"/>
            <a:chExt cx="635" cy="1577923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8B7A829-59DC-1941-9CA0-7FA04AE5370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11A47A6-0DBF-224E-A486-13BF5AAD47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75D4294-D264-9A4D-955A-D5BDF4F13E6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FB63F9A-8C4D-7E4D-BB7C-47F41FC5BADD}"/>
              </a:ext>
            </a:extLst>
          </p:cNvPr>
          <p:cNvCxnSpPr>
            <a:cxnSpLocks/>
          </p:cNvCxnSpPr>
          <p:nvPr/>
        </p:nvCxnSpPr>
        <p:spPr>
          <a:xfrm rot="16200000">
            <a:off x="6530986" y="5513080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A3B6C8AA-9611-0540-A281-363E0B65FA45}"/>
              </a:ext>
            </a:extLst>
          </p:cNvPr>
          <p:cNvCxnSpPr>
            <a:cxnSpLocks/>
          </p:cNvCxnSpPr>
          <p:nvPr/>
        </p:nvCxnSpPr>
        <p:spPr>
          <a:xfrm rot="16200000">
            <a:off x="7138682" y="5513079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D4CA4B2-A5CC-FE40-960D-610CB3FDFEFC}"/>
              </a:ext>
            </a:extLst>
          </p:cNvPr>
          <p:cNvCxnSpPr>
            <a:cxnSpLocks/>
          </p:cNvCxnSpPr>
          <p:nvPr/>
        </p:nvCxnSpPr>
        <p:spPr>
          <a:xfrm rot="16200000">
            <a:off x="7319330" y="4095732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B5664431-766F-384F-98C1-13AF9423993E}"/>
              </a:ext>
            </a:extLst>
          </p:cNvPr>
          <p:cNvSpPr txBox="1"/>
          <p:nvPr/>
        </p:nvSpPr>
        <p:spPr>
          <a:xfrm>
            <a:off x="6382188" y="3706717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1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201319C-DC52-0B44-855A-08D6AA971136}"/>
              </a:ext>
            </a:extLst>
          </p:cNvPr>
          <p:cNvSpPr/>
          <p:nvPr/>
        </p:nvSpPr>
        <p:spPr>
          <a:xfrm>
            <a:off x="5541327" y="4368893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B67A420-7399-C048-B208-189A05D91B89}"/>
              </a:ext>
            </a:extLst>
          </p:cNvPr>
          <p:cNvSpPr/>
          <p:nvPr/>
        </p:nvSpPr>
        <p:spPr>
          <a:xfrm>
            <a:off x="5737159" y="4173061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C470EF-E921-664A-AB06-B7A9E0165948}"/>
              </a:ext>
            </a:extLst>
          </p:cNvPr>
          <p:cNvSpPr/>
          <p:nvPr/>
        </p:nvSpPr>
        <p:spPr>
          <a:xfrm>
            <a:off x="5541327" y="4173061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7040E68-7B44-1549-89CC-2E413265CD81}"/>
              </a:ext>
            </a:extLst>
          </p:cNvPr>
          <p:cNvSpPr/>
          <p:nvPr/>
        </p:nvSpPr>
        <p:spPr>
          <a:xfrm>
            <a:off x="7341971" y="418431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401122D5-6FFD-9A40-AB80-4713290DB68D}"/>
              </a:ext>
            </a:extLst>
          </p:cNvPr>
          <p:cNvSpPr>
            <a:spLocks noChangeAspect="1"/>
          </p:cNvSpPr>
          <p:nvPr/>
        </p:nvSpPr>
        <p:spPr>
          <a:xfrm>
            <a:off x="8078924" y="4609377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71ABC8DC-8F24-5C4C-8E32-16A8EF6448E3}"/>
              </a:ext>
            </a:extLst>
          </p:cNvPr>
          <p:cNvSpPr/>
          <p:nvPr/>
        </p:nvSpPr>
        <p:spPr>
          <a:xfrm>
            <a:off x="5740298" y="4368893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316E93A-4F03-0D49-9D1C-BE103EDFD07D}"/>
              </a:ext>
            </a:extLst>
          </p:cNvPr>
          <p:cNvSpPr txBox="1"/>
          <p:nvPr/>
        </p:nvSpPr>
        <p:spPr>
          <a:xfrm>
            <a:off x="5395862" y="3634865"/>
            <a:ext cx="10065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Fluorescently labelled nucleotides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7CB6774-2AAB-AC4C-984D-B27BBA740E35}"/>
              </a:ext>
            </a:extLst>
          </p:cNvPr>
          <p:cNvSpPr txBox="1"/>
          <p:nvPr/>
        </p:nvSpPr>
        <p:spPr>
          <a:xfrm>
            <a:off x="7914861" y="4368893"/>
            <a:ext cx="10065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Wash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305D219-1EF8-6C46-9046-5F9DAFE3BE9D}"/>
              </a:ext>
            </a:extLst>
          </p:cNvPr>
          <p:cNvGrpSpPr/>
          <p:nvPr/>
        </p:nvGrpSpPr>
        <p:grpSpPr>
          <a:xfrm>
            <a:off x="6661970" y="3997943"/>
            <a:ext cx="635" cy="1577923"/>
            <a:chOff x="4687886" y="4034698"/>
            <a:chExt cx="635" cy="1577923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44004E4-6414-E443-A133-1DA0759B64F2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349CC19-F76D-F04B-9FEB-35A3B24051F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1D68A2C-3A51-2944-B029-47B7D219E24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5EE429DC-9AE7-2147-BD1E-0B8D430E05CD}"/>
              </a:ext>
            </a:extLst>
          </p:cNvPr>
          <p:cNvCxnSpPr>
            <a:cxnSpLocks/>
          </p:cNvCxnSpPr>
          <p:nvPr/>
        </p:nvCxnSpPr>
        <p:spPr>
          <a:xfrm rot="16200000">
            <a:off x="6716419" y="40865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0100DA5E-B81F-5C42-9CAB-89FF2945E2E1}"/>
              </a:ext>
            </a:extLst>
          </p:cNvPr>
          <p:cNvSpPr>
            <a:spLocks noChangeAspect="1"/>
          </p:cNvSpPr>
          <p:nvPr/>
        </p:nvSpPr>
        <p:spPr>
          <a:xfrm>
            <a:off x="7197351" y="419015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FEEB490-F4D2-4B46-96EA-984927EF9012}"/>
              </a:ext>
            </a:extLst>
          </p:cNvPr>
          <p:cNvSpPr>
            <a:spLocks noChangeAspect="1"/>
          </p:cNvSpPr>
          <p:nvPr/>
        </p:nvSpPr>
        <p:spPr>
          <a:xfrm>
            <a:off x="7197351" y="433896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3C8D976-F867-9F4E-9E6A-694294FC7AAF}"/>
              </a:ext>
            </a:extLst>
          </p:cNvPr>
          <p:cNvSpPr>
            <a:spLocks noChangeAspect="1"/>
          </p:cNvSpPr>
          <p:nvPr/>
        </p:nvSpPr>
        <p:spPr>
          <a:xfrm>
            <a:off x="7197351" y="448822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33A02672-98E0-5C48-92D6-0F5C3DE033AE}"/>
              </a:ext>
            </a:extLst>
          </p:cNvPr>
          <p:cNvSpPr>
            <a:spLocks noChangeAspect="1"/>
          </p:cNvSpPr>
          <p:nvPr/>
        </p:nvSpPr>
        <p:spPr>
          <a:xfrm>
            <a:off x="6588268" y="417986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656FE46-04C6-2C4C-9D11-0057E8512FD3}"/>
              </a:ext>
            </a:extLst>
          </p:cNvPr>
          <p:cNvSpPr>
            <a:spLocks noChangeAspect="1"/>
          </p:cNvSpPr>
          <p:nvPr/>
        </p:nvSpPr>
        <p:spPr>
          <a:xfrm>
            <a:off x="6588268" y="432867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D352877-612E-094F-9281-7A7C4BBF66CB}"/>
              </a:ext>
            </a:extLst>
          </p:cNvPr>
          <p:cNvSpPr>
            <a:spLocks noChangeAspect="1"/>
          </p:cNvSpPr>
          <p:nvPr/>
        </p:nvSpPr>
        <p:spPr>
          <a:xfrm>
            <a:off x="6588268" y="447794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249D019-6FD4-6D4A-B6A6-36C44D9795B2}"/>
              </a:ext>
            </a:extLst>
          </p:cNvPr>
          <p:cNvSpPr/>
          <p:nvPr/>
        </p:nvSpPr>
        <p:spPr>
          <a:xfrm>
            <a:off x="6736214" y="4179869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06C2C81C-DC2E-E643-8930-0CD06D60359C}"/>
              </a:ext>
            </a:extLst>
          </p:cNvPr>
          <p:cNvSpPr/>
          <p:nvPr/>
        </p:nvSpPr>
        <p:spPr>
          <a:xfrm>
            <a:off x="8790555" y="5616528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AAEE267-F22D-D646-B2FF-38813C63E5ED}"/>
              </a:ext>
            </a:extLst>
          </p:cNvPr>
          <p:cNvGrpSpPr/>
          <p:nvPr/>
        </p:nvGrpSpPr>
        <p:grpSpPr>
          <a:xfrm>
            <a:off x="9756688" y="4018196"/>
            <a:ext cx="635" cy="1577923"/>
            <a:chOff x="4687886" y="4034698"/>
            <a:chExt cx="635" cy="1577923"/>
          </a:xfrm>
        </p:grpSpPr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3DF21EA5-8E4E-C04F-B8FC-5EAD1002AD2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9BE6F5B1-3DB3-EF4D-8165-1EA1732092B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B90425A-0D34-3743-864E-17E3D9CA6B8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43107A57-DD12-D745-B677-A011092B74AE}"/>
              </a:ext>
            </a:extLst>
          </p:cNvPr>
          <p:cNvCxnSpPr>
            <a:cxnSpLocks/>
          </p:cNvCxnSpPr>
          <p:nvPr/>
        </p:nvCxnSpPr>
        <p:spPr>
          <a:xfrm rot="16200000">
            <a:off x="9025968" y="552412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CD8BD7F-A8F3-4348-A1A2-D617878B8C0A}"/>
              </a:ext>
            </a:extLst>
          </p:cNvPr>
          <p:cNvCxnSpPr>
            <a:cxnSpLocks/>
          </p:cNvCxnSpPr>
          <p:nvPr/>
        </p:nvCxnSpPr>
        <p:spPr>
          <a:xfrm rot="16200000">
            <a:off x="9633664" y="55241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67E8E872-3FE4-E147-8AA1-BA2FDA8D58E5}"/>
              </a:ext>
            </a:extLst>
          </p:cNvPr>
          <p:cNvCxnSpPr>
            <a:cxnSpLocks/>
          </p:cNvCxnSpPr>
          <p:nvPr/>
        </p:nvCxnSpPr>
        <p:spPr>
          <a:xfrm rot="16200000">
            <a:off x="9807962" y="4106778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E19FD90B-7053-5644-83A8-D1ABD6320DCE}"/>
              </a:ext>
            </a:extLst>
          </p:cNvPr>
          <p:cNvSpPr txBox="1"/>
          <p:nvPr/>
        </p:nvSpPr>
        <p:spPr>
          <a:xfrm>
            <a:off x="8877170" y="3717763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2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10A7CCC7-ADA5-9C4F-AF87-2D456A1E9254}"/>
              </a:ext>
            </a:extLst>
          </p:cNvPr>
          <p:cNvSpPr/>
          <p:nvPr/>
        </p:nvSpPr>
        <p:spPr>
          <a:xfrm>
            <a:off x="9836953" y="4195361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48CFEFBF-82A0-8C4A-A74F-24A795C7BB44}"/>
              </a:ext>
            </a:extLst>
          </p:cNvPr>
          <p:cNvGrpSpPr/>
          <p:nvPr/>
        </p:nvGrpSpPr>
        <p:grpSpPr>
          <a:xfrm>
            <a:off x="9156952" y="4008989"/>
            <a:ext cx="635" cy="1577923"/>
            <a:chOff x="4687886" y="4034698"/>
            <a:chExt cx="635" cy="1577923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DE30B52-404A-3849-A919-61EDCBF0F401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18ABD6BF-8424-BC4D-A1CF-5130273A4DD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F95E948-9590-CB42-90B2-7ECBCB8A76A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B5D0A833-DBFF-3C4B-A225-0902B4B386AC}"/>
              </a:ext>
            </a:extLst>
          </p:cNvPr>
          <p:cNvCxnSpPr>
            <a:cxnSpLocks/>
          </p:cNvCxnSpPr>
          <p:nvPr/>
        </p:nvCxnSpPr>
        <p:spPr>
          <a:xfrm rot="16200000">
            <a:off x="9192351" y="4097571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>
            <a:extLst>
              <a:ext uri="{FF2B5EF4-FFF2-40B4-BE49-F238E27FC236}">
                <a16:creationId xmlns:a16="http://schemas.microsoft.com/office/drawing/2014/main" id="{F3C0512B-040D-0245-B82C-7570B9D46EBE}"/>
              </a:ext>
            </a:extLst>
          </p:cNvPr>
          <p:cNvSpPr>
            <a:spLocks noChangeAspect="1"/>
          </p:cNvSpPr>
          <p:nvPr/>
        </p:nvSpPr>
        <p:spPr>
          <a:xfrm>
            <a:off x="9692333" y="420120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67C67EC-A65D-E949-A229-08F64AC95E4D}"/>
              </a:ext>
            </a:extLst>
          </p:cNvPr>
          <p:cNvSpPr>
            <a:spLocks noChangeAspect="1"/>
          </p:cNvSpPr>
          <p:nvPr/>
        </p:nvSpPr>
        <p:spPr>
          <a:xfrm>
            <a:off x="9692333" y="435001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9D50D94A-81CE-514E-8C80-EBFF22DF92CC}"/>
              </a:ext>
            </a:extLst>
          </p:cNvPr>
          <p:cNvSpPr>
            <a:spLocks noChangeAspect="1"/>
          </p:cNvSpPr>
          <p:nvPr/>
        </p:nvSpPr>
        <p:spPr>
          <a:xfrm>
            <a:off x="9692333" y="449927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476F856B-7D48-2840-AC6B-51C43DBEAE9E}"/>
              </a:ext>
            </a:extLst>
          </p:cNvPr>
          <p:cNvSpPr>
            <a:spLocks noChangeAspect="1"/>
          </p:cNvSpPr>
          <p:nvPr/>
        </p:nvSpPr>
        <p:spPr>
          <a:xfrm>
            <a:off x="9083250" y="419091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06933AD-C7AD-0946-9995-29CC990C47B5}"/>
              </a:ext>
            </a:extLst>
          </p:cNvPr>
          <p:cNvSpPr>
            <a:spLocks noChangeAspect="1"/>
          </p:cNvSpPr>
          <p:nvPr/>
        </p:nvSpPr>
        <p:spPr>
          <a:xfrm>
            <a:off x="9083250" y="433972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D79D6F86-D29D-6C44-8039-369C980ECDD0}"/>
              </a:ext>
            </a:extLst>
          </p:cNvPr>
          <p:cNvSpPr>
            <a:spLocks noChangeAspect="1"/>
          </p:cNvSpPr>
          <p:nvPr/>
        </p:nvSpPr>
        <p:spPr>
          <a:xfrm>
            <a:off x="9083250" y="448898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D4FA6CB-FF5D-F743-91FE-E1D259515017}"/>
              </a:ext>
            </a:extLst>
          </p:cNvPr>
          <p:cNvSpPr/>
          <p:nvPr/>
        </p:nvSpPr>
        <p:spPr>
          <a:xfrm>
            <a:off x="9234371" y="419091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79AC0E7B-8FF7-B741-8324-28BDA2EBBE5A}"/>
              </a:ext>
            </a:extLst>
          </p:cNvPr>
          <p:cNvSpPr/>
          <p:nvPr/>
        </p:nvSpPr>
        <p:spPr>
          <a:xfrm>
            <a:off x="9841423" y="434952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E32DFE9-DAB0-CC48-A80B-058E70F2A157}"/>
              </a:ext>
            </a:extLst>
          </p:cNvPr>
          <p:cNvSpPr/>
          <p:nvPr/>
        </p:nvSpPr>
        <p:spPr>
          <a:xfrm>
            <a:off x="9844598" y="449462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4BB121AC-2E71-B444-82A8-0E16F399B28A}"/>
              </a:ext>
            </a:extLst>
          </p:cNvPr>
          <p:cNvSpPr/>
          <p:nvPr/>
        </p:nvSpPr>
        <p:spPr>
          <a:xfrm>
            <a:off x="9233780" y="4341856"/>
            <a:ext cx="144000" cy="14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4E8091-1087-8C47-977F-0B00CA4485B0}"/>
              </a:ext>
            </a:extLst>
          </p:cNvPr>
          <p:cNvSpPr/>
          <p:nvPr/>
        </p:nvSpPr>
        <p:spPr>
          <a:xfrm>
            <a:off x="9236955" y="4488229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282908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593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Quality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22" name="Picture 221">
            <a:extLst>
              <a:ext uri="{FF2B5EF4-FFF2-40B4-BE49-F238E27FC236}">
                <a16:creationId xmlns:a16="http://schemas.microsoft.com/office/drawing/2014/main" id="{8EAB1EB9-ABA8-D443-8E2A-2667FA8C7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8967" y="1599308"/>
            <a:ext cx="5943287" cy="3496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3C2D7-90B1-A341-82B0-1C132769524B}"/>
              </a:ext>
            </a:extLst>
          </p:cNvPr>
          <p:cNvSpPr txBox="1"/>
          <p:nvPr/>
        </p:nvSpPr>
        <p:spPr>
          <a:xfrm>
            <a:off x="5261403" y="5249158"/>
            <a:ext cx="145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Position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3CD8D46-5F08-524A-9270-8CACCB676A5A}"/>
              </a:ext>
            </a:extLst>
          </p:cNvPr>
          <p:cNvSpPr txBox="1"/>
          <p:nvPr/>
        </p:nvSpPr>
        <p:spPr>
          <a:xfrm>
            <a:off x="2846094" y="5433824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0618F62-C94F-3C4D-9F3E-862002D22B6C}"/>
              </a:ext>
            </a:extLst>
          </p:cNvPr>
          <p:cNvSpPr txBox="1"/>
          <p:nvPr/>
        </p:nvSpPr>
        <p:spPr>
          <a:xfrm>
            <a:off x="8116894" y="5350806"/>
            <a:ext cx="107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300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1A834A6-0687-9B42-9680-B3A76C3FD278}"/>
              </a:ext>
            </a:extLst>
          </p:cNvPr>
          <p:cNvSpPr txBox="1"/>
          <p:nvPr/>
        </p:nvSpPr>
        <p:spPr>
          <a:xfrm rot="16200000">
            <a:off x="1490005" y="3162667"/>
            <a:ext cx="217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Quality Score (</a:t>
            </a:r>
            <a:r>
              <a:rPr lang="en-US" dirty="0" err="1"/>
              <a:t>Phred</a:t>
            </a:r>
            <a:r>
              <a:rPr lang="en-US" dirty="0"/>
              <a:t>)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06AA08D-ACDB-464D-AF8F-D312A915E1B3}"/>
              </a:ext>
            </a:extLst>
          </p:cNvPr>
          <p:cNvSpPr txBox="1"/>
          <p:nvPr/>
        </p:nvSpPr>
        <p:spPr>
          <a:xfrm>
            <a:off x="8962254" y="2035724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003EA004-395C-FD47-B843-971834E03896}"/>
              </a:ext>
            </a:extLst>
          </p:cNvPr>
          <p:cNvSpPr txBox="1"/>
          <p:nvPr/>
        </p:nvSpPr>
        <p:spPr>
          <a:xfrm>
            <a:off x="8962254" y="387797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BB46C-51F9-F94D-B32F-1EC0C10309C6}"/>
              </a:ext>
            </a:extLst>
          </p:cNvPr>
          <p:cNvSpPr txBox="1"/>
          <p:nvPr/>
        </p:nvSpPr>
        <p:spPr>
          <a:xfrm>
            <a:off x="258485" y="1157032"/>
            <a:ext cx="597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Sequencing by synthesis </a:t>
            </a:r>
            <a:r>
              <a:rPr lang="en-US" dirty="0"/>
              <a:t>errors are cumulative due to phasing </a:t>
            </a:r>
          </a:p>
        </p:txBody>
      </p:sp>
    </p:spTree>
    <p:extLst>
      <p:ext uri="{BB962C8B-B14F-4D97-AF65-F5344CB8AC3E}">
        <p14:creationId xmlns:p14="http://schemas.microsoft.com/office/powerpoint/2010/main" val="45844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5062B9C-D2AF-544E-B594-9B47AD777945}"/>
              </a:ext>
            </a:extLst>
          </p:cNvPr>
          <p:cNvSpPr/>
          <p:nvPr/>
        </p:nvSpPr>
        <p:spPr>
          <a:xfrm>
            <a:off x="10002982" y="4823093"/>
            <a:ext cx="1219200" cy="36406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22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Single End Vs Paired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29D0A25-249E-E74B-8FE1-02A14DC9C6A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947" y="1811435"/>
            <a:ext cx="8172505" cy="17614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8B15A-3C89-314C-A807-06CCE5811D44}"/>
              </a:ext>
            </a:extLst>
          </p:cNvPr>
          <p:cNvSpPr txBox="1"/>
          <p:nvPr/>
        </p:nvSpPr>
        <p:spPr>
          <a:xfrm>
            <a:off x="270934" y="1215783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End Sequencing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E57DD8EB-5E84-0849-80F2-0BE72C93B84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24546" y="4083096"/>
            <a:ext cx="7254947" cy="1917693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D5BF58A-6F0F-114C-A7BC-ABF9AAF542AF}"/>
              </a:ext>
            </a:extLst>
          </p:cNvPr>
          <p:cNvSpPr txBox="1"/>
          <p:nvPr/>
        </p:nvSpPr>
        <p:spPr>
          <a:xfrm>
            <a:off x="270934" y="3494036"/>
            <a:ext cx="2321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Paired End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83F17F-4905-3346-8F0C-A1641F62406A}"/>
              </a:ext>
            </a:extLst>
          </p:cNvPr>
          <p:cNvSpPr txBox="1"/>
          <p:nvPr/>
        </p:nvSpPr>
        <p:spPr>
          <a:xfrm>
            <a:off x="345494" y="4672610"/>
            <a:ext cx="1514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Starts from SE sequencing method</a:t>
            </a:r>
          </a:p>
        </p:txBody>
      </p:sp>
      <p:sp>
        <p:nvSpPr>
          <p:cNvPr id="61" name="Pentagon 60">
            <a:extLst>
              <a:ext uri="{FF2B5EF4-FFF2-40B4-BE49-F238E27FC236}">
                <a16:creationId xmlns:a16="http://schemas.microsoft.com/office/drawing/2014/main" id="{20D154ED-03EC-1742-944C-792B2FB5254C}"/>
              </a:ext>
            </a:extLst>
          </p:cNvPr>
          <p:cNvSpPr/>
          <p:nvPr/>
        </p:nvSpPr>
        <p:spPr>
          <a:xfrm>
            <a:off x="9186333" y="2313256"/>
            <a:ext cx="1001377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82" name="Pentagon 81">
            <a:extLst>
              <a:ext uri="{FF2B5EF4-FFF2-40B4-BE49-F238E27FC236}">
                <a16:creationId xmlns:a16="http://schemas.microsoft.com/office/drawing/2014/main" id="{ADB6AC99-061C-464D-AEE2-502289D85241}"/>
              </a:ext>
            </a:extLst>
          </p:cNvPr>
          <p:cNvSpPr/>
          <p:nvPr/>
        </p:nvSpPr>
        <p:spPr>
          <a:xfrm>
            <a:off x="9186334" y="4823093"/>
            <a:ext cx="1001376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62" name="Pentagon 61">
            <a:extLst>
              <a:ext uri="{FF2B5EF4-FFF2-40B4-BE49-F238E27FC236}">
                <a16:creationId xmlns:a16="http://schemas.microsoft.com/office/drawing/2014/main" id="{49317BC5-F8A6-7E41-B2CE-700078A74BFA}"/>
              </a:ext>
            </a:extLst>
          </p:cNvPr>
          <p:cNvSpPr/>
          <p:nvPr/>
        </p:nvSpPr>
        <p:spPr>
          <a:xfrm flipH="1">
            <a:off x="11032523" y="4823093"/>
            <a:ext cx="993222" cy="36688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2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B21357A-1654-B243-917F-EBD4DEC8F69A}"/>
              </a:ext>
            </a:extLst>
          </p:cNvPr>
          <p:cNvCxnSpPr/>
          <p:nvPr/>
        </p:nvCxnSpPr>
        <p:spPr>
          <a:xfrm>
            <a:off x="9186333" y="5781964"/>
            <a:ext cx="2839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7F842E79-4FB3-B043-9E00-652234094430}"/>
              </a:ext>
            </a:extLst>
          </p:cNvPr>
          <p:cNvCxnSpPr>
            <a:cxnSpLocks/>
          </p:cNvCxnSpPr>
          <p:nvPr/>
        </p:nvCxnSpPr>
        <p:spPr>
          <a:xfrm>
            <a:off x="9186333" y="5527964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1AB38D4-C1A9-754C-A3AE-BE93D9A89FCE}"/>
              </a:ext>
            </a:extLst>
          </p:cNvPr>
          <p:cNvCxnSpPr>
            <a:cxnSpLocks/>
          </p:cNvCxnSpPr>
          <p:nvPr/>
        </p:nvCxnSpPr>
        <p:spPr>
          <a:xfrm>
            <a:off x="11102109" y="5527964"/>
            <a:ext cx="9236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AE18DA2-8D06-E44B-8941-FA9598DB7ED2}"/>
              </a:ext>
            </a:extLst>
          </p:cNvPr>
          <p:cNvSpPr txBox="1"/>
          <p:nvPr/>
        </p:nvSpPr>
        <p:spPr>
          <a:xfrm>
            <a:off x="10387263" y="5650127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500bp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E41FC07-A983-4149-A685-3F33034BA2A4}"/>
              </a:ext>
            </a:extLst>
          </p:cNvPr>
          <p:cNvSpPr txBox="1"/>
          <p:nvPr/>
        </p:nvSpPr>
        <p:spPr>
          <a:xfrm>
            <a:off x="9396717" y="5411274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69D2E0F-AA4D-7948-AA73-B0392CFD43F2}"/>
              </a:ext>
            </a:extLst>
          </p:cNvPr>
          <p:cNvSpPr txBox="1"/>
          <p:nvPr/>
        </p:nvSpPr>
        <p:spPr>
          <a:xfrm>
            <a:off x="11349895" y="5388383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9A57EC4-2731-CE4C-9B18-2C37EDD8E1E7}"/>
              </a:ext>
            </a:extLst>
          </p:cNvPr>
          <p:cNvCxnSpPr>
            <a:cxnSpLocks/>
          </p:cNvCxnSpPr>
          <p:nvPr/>
        </p:nvCxnSpPr>
        <p:spPr>
          <a:xfrm>
            <a:off x="9186333" y="2920319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3C5EFB0-B1FF-1A45-8BB5-1C571240B711}"/>
              </a:ext>
            </a:extLst>
          </p:cNvPr>
          <p:cNvSpPr txBox="1"/>
          <p:nvPr/>
        </p:nvSpPr>
        <p:spPr>
          <a:xfrm>
            <a:off x="9396717" y="2803629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</p:spTree>
    <p:extLst>
      <p:ext uri="{BB962C8B-B14F-4D97-AF65-F5344CB8AC3E}">
        <p14:creationId xmlns:p14="http://schemas.microsoft.com/office/powerpoint/2010/main" val="12758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31672</TotalTime>
  <Words>1727</Words>
  <Application>Microsoft Macintosh PowerPoint</Application>
  <PresentationFormat>Widescreen</PresentationFormat>
  <Paragraphs>336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rsh46</cp:lastModifiedBy>
  <cp:revision>116</cp:revision>
  <cp:lastPrinted>2018-07-03T10:11:14Z</cp:lastPrinted>
  <dcterms:created xsi:type="dcterms:W3CDTF">2016-06-30T14:17:55Z</dcterms:created>
  <dcterms:modified xsi:type="dcterms:W3CDTF">2019-07-04T08:28:42Z</dcterms:modified>
</cp:coreProperties>
</file>

<file path=docProps/thumbnail.jpeg>
</file>